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46" r:id="rId2"/>
    <p:sldId id="447" r:id="rId3"/>
    <p:sldId id="448" r:id="rId4"/>
    <p:sldId id="449" r:id="rId5"/>
    <p:sldId id="4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3" autoAdjust="0"/>
    <p:restoredTop sz="94647" autoAdjust="0"/>
  </p:normalViewPr>
  <p:slideViewPr>
    <p:cSldViewPr>
      <p:cViewPr varScale="1">
        <p:scale>
          <a:sx n="141" d="100"/>
          <a:sy n="141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008F-EC35-4884-8F0A-3406990351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91B6-D858-41E9-98ED-E99780619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3400" y="6324600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0" kern="1200" cap="small" baseline="0" dirty="0" smtClean="0">
                <a:solidFill>
                  <a:schemeClr val="tx2"/>
                </a:solidFill>
                <a:latin typeface="Century" pitchFamily="18" charset="0"/>
                <a:ea typeface="+mn-ea"/>
                <a:cs typeface="Times New Roman" pitchFamily="18" charset="0"/>
              </a:rPr>
              <a:t>Learning, Earning, and Investing for a New Generation © Council for Economic Education, New York, NY</a:t>
            </a:r>
            <a:endParaRPr lang="en-US" sz="1100" b="0" i="0" cap="small" baseline="0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Lucida Grande"/>
        <a:buChar char="■"/>
        <a:defRPr sz="20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Planning Your</a:t>
            </a:r>
            <a:br>
              <a:rPr lang="en-US" cap="small" dirty="0" smtClean="0">
                <a:solidFill>
                  <a:schemeClr val="tx2"/>
                </a:solidFill>
              </a:rPr>
            </a:br>
            <a:r>
              <a:rPr lang="en-US" cap="small" dirty="0" smtClean="0">
                <a:solidFill>
                  <a:schemeClr val="tx2"/>
                </a:solidFill>
              </a:rPr>
              <a:t>Financial Future</a:t>
            </a:r>
            <a:endParaRPr lang="en-US" cap="small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203517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340677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49731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small" dirty="0" smtClean="0">
                <a:solidFill>
                  <a:schemeClr val="tx2"/>
                </a:solidFill>
                <a:latin typeface="Century" pitchFamily="18" charset="0"/>
              </a:rPr>
              <a:t>Lesson 21</a:t>
            </a:r>
            <a:endParaRPr lang="en-US" sz="2400" cap="small" dirty="0">
              <a:solidFill>
                <a:schemeClr val="tx2"/>
              </a:solidFill>
              <a:latin typeface="Century" pitchFamily="18" charset="0"/>
            </a:endParaRPr>
          </a:p>
        </p:txBody>
      </p:sp>
      <p:pic>
        <p:nvPicPr>
          <p:cNvPr id="10" name="Picture 9" descr="4photo graphic-bl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04" y="3840480"/>
            <a:ext cx="6864096" cy="172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A World of Risk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14496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B New Century Schlbk Bold"/>
                <a:cs typeface="B New Century Schlbk Bold"/>
              </a:rPr>
              <a:t>Risk of principal: </a:t>
            </a:r>
            <a:r>
              <a:rPr lang="en-US" dirty="0" smtClean="0"/>
              <a:t>The risk that some or all of the original deposit or investment may be lost.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B New Century Schlbk Bold"/>
                <a:cs typeface="B New Century Schlbk Bold"/>
              </a:rPr>
              <a:t>Market risk: </a:t>
            </a:r>
            <a:r>
              <a:rPr lang="en-US" dirty="0" smtClean="0"/>
              <a:t>The risk that the forces of supply and demand or unforeseen events may affect the value of an investment.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B New Century Schlbk Bold"/>
                <a:cs typeface="B New Century Schlbk Bold"/>
              </a:rPr>
              <a:t>Interest-rate risk: </a:t>
            </a:r>
            <a:r>
              <a:rPr lang="en-US" dirty="0" smtClean="0"/>
              <a:t>The risk that interest rates will change. An investor, for example, might hold a fixed-rate investment, such as a bond. If the bond holder decides to sell the bond before maturity and market interest rates are higher than what the bond is earning, the price of the bond will be lower.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B New Century Schlbk Bold"/>
                <a:cs typeface="B New Century Schlbk Bold"/>
              </a:rPr>
              <a:t>Inflation risk: </a:t>
            </a:r>
            <a:r>
              <a:rPr lang="en-US" dirty="0" smtClean="0"/>
              <a:t>The risk that the return on an investment will not keep pace with inflation, and the  saver’s purchasing power will fall.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2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21 – Planning Your Financial Future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21.1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Risk Pyramid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2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21 – Planning Your Financial Future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pic>
        <p:nvPicPr>
          <p:cNvPr id="11" name="Content Placeholder 10" descr="Risk pyram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7277774" cy="4267200"/>
          </a:xfrm>
        </p:spPr>
      </p:pic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21.2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Elements of a Financial Plan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144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Financial goals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Net worth statement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Income and expense statement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Insurance plan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Saving and investment plan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2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21 – Planning Your Financial Future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21.3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b="0" dirty="0" smtClean="0">
                <a:latin typeface="B New Century Schlbk Bold"/>
                <a:cs typeface="B New Century Schlbk Bold"/>
              </a:rPr>
              <a:t>Important Things to Know about Your Clients</a:t>
            </a:r>
            <a:endParaRPr lang="en-US" sz="2600" b="0" dirty="0">
              <a:latin typeface="B New Century Schlbk Bold"/>
              <a:cs typeface="B New Century Schlbk Bold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3735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How much does the client have in savings?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Is the client able to save some money each month without borrowing?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Is the client responsible for people who are financially dependent?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 much risk is the client willing to take in order to pursue a higher rate of return?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 close is the client to retirement?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Does the client expect his or her savings to generate current income?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Is the client primarily hoping for growth?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Would the client benefit from tax-deferred or tax-exempt investments?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2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21 – Planning Your Financial Future</a:t>
            </a:r>
            <a:endParaRPr lang="en-US" sz="24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21.4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302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Planning Your Financial Future</vt:lpstr>
      <vt:lpstr>A World of Risk</vt:lpstr>
      <vt:lpstr>Risk Pyramid</vt:lpstr>
      <vt:lpstr>Elements of a Financial Plan</vt:lpstr>
      <vt:lpstr>Important Things to Know about Your Clients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</dc:creator>
  <cp:lastModifiedBy>Michelle Eilers</cp:lastModifiedBy>
  <cp:revision>118</cp:revision>
  <dcterms:created xsi:type="dcterms:W3CDTF">2012-09-12T16:50:05Z</dcterms:created>
  <dcterms:modified xsi:type="dcterms:W3CDTF">2012-09-25T17:50:28Z</dcterms:modified>
</cp:coreProperties>
</file>