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sldIdLst>
    <p:sldId id="382" r:id="rId2"/>
    <p:sldId id="383" r:id="rId3"/>
    <p:sldId id="384" r:id="rId4"/>
    <p:sldId id="385" r:id="rId5"/>
    <p:sldId id="386" r:id="rId6"/>
    <p:sldId id="387" r:id="rId7"/>
    <p:sldId id="388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399" r:id="rId19"/>
    <p:sldId id="400" r:id="rId20"/>
    <p:sldId id="401" r:id="rId21"/>
    <p:sldId id="402" r:id="rId22"/>
    <p:sldId id="403" r:id="rId23"/>
    <p:sldId id="404" r:id="rId24"/>
    <p:sldId id="405" r:id="rId25"/>
    <p:sldId id="406" r:id="rId26"/>
    <p:sldId id="407" r:id="rId27"/>
    <p:sldId id="408" r:id="rId28"/>
    <p:sldId id="409" r:id="rId29"/>
    <p:sldId id="410" r:id="rId30"/>
    <p:sldId id="411" r:id="rId31"/>
    <p:sldId id="412" r:id="rId32"/>
    <p:sldId id="413" r:id="rId33"/>
    <p:sldId id="414" r:id="rId34"/>
    <p:sldId id="415" r:id="rId35"/>
    <p:sldId id="416" r:id="rId36"/>
    <p:sldId id="417" r:id="rId37"/>
    <p:sldId id="418" r:id="rId38"/>
    <p:sldId id="419" r:id="rId39"/>
    <p:sldId id="420" r:id="rId40"/>
    <p:sldId id="421" r:id="rId41"/>
    <p:sldId id="422" r:id="rId42"/>
    <p:sldId id="423" r:id="rId43"/>
    <p:sldId id="424" r:id="rId44"/>
    <p:sldId id="425" r:id="rId45"/>
    <p:sldId id="426" r:id="rId46"/>
    <p:sldId id="427" r:id="rId47"/>
    <p:sldId id="428" r:id="rId48"/>
    <p:sldId id="429" r:id="rId49"/>
    <p:sldId id="430" r:id="rId50"/>
    <p:sldId id="431" r:id="rId51"/>
    <p:sldId id="432" r:id="rId52"/>
    <p:sldId id="433" r:id="rId53"/>
    <p:sldId id="434" r:id="rId54"/>
    <p:sldId id="435" r:id="rId55"/>
    <p:sldId id="436" r:id="rId56"/>
    <p:sldId id="437" r:id="rId57"/>
    <p:sldId id="438" r:id="rId58"/>
    <p:sldId id="439" r:id="rId59"/>
    <p:sldId id="440" r:id="rId60"/>
    <p:sldId id="441" r:id="rId61"/>
    <p:sldId id="442" r:id="rId62"/>
    <p:sldId id="443" r:id="rId63"/>
    <p:sldId id="444" r:id="rId64"/>
    <p:sldId id="445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47" autoAdjust="0"/>
  </p:normalViewPr>
  <p:slideViewPr>
    <p:cSldViewPr>
      <p:cViewPr varScale="1">
        <p:scale>
          <a:sx n="141" d="100"/>
          <a:sy n="141" d="100"/>
        </p:scale>
        <p:origin x="-10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notesMaster" Target="notesMasters/notesMaster1.xml"/><Relationship Id="rId67" Type="http://schemas.openxmlformats.org/officeDocument/2006/relationships/printerSettings" Target="printerSettings/printerSettings1.bin"/><Relationship Id="rId68" Type="http://schemas.openxmlformats.org/officeDocument/2006/relationships/presProps" Target="presProps.xml"/><Relationship Id="rId69" Type="http://schemas.openxmlformats.org/officeDocument/2006/relationships/viewProps" Target="view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heme" Target="theme/theme1.xml"/><Relationship Id="rId7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9008F-EC35-4884-8F0A-34069903515C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891B6-D858-41E9-98ED-E99780619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0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F0D31-1518-44D6-9CED-DB461604AEFC}" type="datetimeFigureOut">
              <a:rPr lang="en-US" smtClean="0"/>
              <a:pPr/>
              <a:t>9/26/12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1F4240-D80A-4781-97E1-1AB313B73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533400" y="6324600"/>
            <a:ext cx="807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0" i="0" kern="1200" cap="small" baseline="0" dirty="0" smtClean="0">
                <a:solidFill>
                  <a:schemeClr val="tx2"/>
                </a:solidFill>
                <a:latin typeface="Century" pitchFamily="18" charset="0"/>
                <a:ea typeface="+mn-ea"/>
                <a:cs typeface="Times New Roman" pitchFamily="18" charset="0"/>
              </a:rPr>
              <a:t>Learning, Earning, and Investing for a New Generation © Council for Economic Education, New York, NY</a:t>
            </a:r>
            <a:endParaRPr lang="en-US" sz="1100" b="0" i="0" cap="small" baseline="0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Century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Lucida Grande"/>
        <a:buChar char="■"/>
        <a:defRPr sz="20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Century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0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" Target="slide17.xml"/><Relationship Id="rId20" Type="http://schemas.openxmlformats.org/officeDocument/2006/relationships/slide" Target="slide11.xml"/><Relationship Id="rId21" Type="http://schemas.openxmlformats.org/officeDocument/2006/relationships/slide" Target="slide21.xml"/><Relationship Id="rId22" Type="http://schemas.openxmlformats.org/officeDocument/2006/relationships/slide" Target="slide31.xml"/><Relationship Id="rId23" Type="http://schemas.openxmlformats.org/officeDocument/2006/relationships/slide" Target="slide41.xml"/><Relationship Id="rId24" Type="http://schemas.openxmlformats.org/officeDocument/2006/relationships/slide" Target="slide51.xml"/><Relationship Id="rId25" Type="http://schemas.openxmlformats.org/officeDocument/2006/relationships/slide" Target="slide61.xml"/><Relationship Id="rId26" Type="http://schemas.openxmlformats.org/officeDocument/2006/relationships/slide" Target="slide13.xml"/><Relationship Id="rId27" Type="http://schemas.openxmlformats.org/officeDocument/2006/relationships/slide" Target="slide23.xml"/><Relationship Id="rId28" Type="http://schemas.openxmlformats.org/officeDocument/2006/relationships/slide" Target="slide33.xml"/><Relationship Id="rId29" Type="http://schemas.openxmlformats.org/officeDocument/2006/relationships/slide" Target="slide43.xml"/><Relationship Id="rId30" Type="http://schemas.openxmlformats.org/officeDocument/2006/relationships/slide" Target="slide53.xml"/><Relationship Id="rId31" Type="http://schemas.openxmlformats.org/officeDocument/2006/relationships/slide" Target="slide63.xml"/><Relationship Id="rId10" Type="http://schemas.openxmlformats.org/officeDocument/2006/relationships/slide" Target="slide27.xml"/><Relationship Id="rId11" Type="http://schemas.openxmlformats.org/officeDocument/2006/relationships/slide" Target="slide37.xml"/><Relationship Id="rId12" Type="http://schemas.openxmlformats.org/officeDocument/2006/relationships/slide" Target="slide47.xml"/><Relationship Id="rId13" Type="http://schemas.openxmlformats.org/officeDocument/2006/relationships/slide" Target="slide57.xml"/><Relationship Id="rId14" Type="http://schemas.openxmlformats.org/officeDocument/2006/relationships/slide" Target="slide9.xml"/><Relationship Id="rId15" Type="http://schemas.openxmlformats.org/officeDocument/2006/relationships/slide" Target="slide19.xml"/><Relationship Id="rId16" Type="http://schemas.openxmlformats.org/officeDocument/2006/relationships/slide" Target="slide29.xml"/><Relationship Id="rId17" Type="http://schemas.openxmlformats.org/officeDocument/2006/relationships/slide" Target="slide39.xml"/><Relationship Id="rId18" Type="http://schemas.openxmlformats.org/officeDocument/2006/relationships/slide" Target="slide49.xml"/><Relationship Id="rId19" Type="http://schemas.openxmlformats.org/officeDocument/2006/relationships/slide" Target="slide59.xml"/><Relationship Id="rId1" Type="http://schemas.openxmlformats.org/officeDocument/2006/relationships/slideLayout" Target="../slideLayouts/slideLayout2.xml"/><Relationship Id="rId2" Type="http://schemas.openxmlformats.org/officeDocument/2006/relationships/slide" Target="slide5.xml"/><Relationship Id="rId3" Type="http://schemas.openxmlformats.org/officeDocument/2006/relationships/slide" Target="slide15.xml"/><Relationship Id="rId4" Type="http://schemas.openxmlformats.org/officeDocument/2006/relationships/slide" Target="slide25.xml"/><Relationship Id="rId5" Type="http://schemas.openxmlformats.org/officeDocument/2006/relationships/slide" Target="slide35.xml"/><Relationship Id="rId6" Type="http://schemas.openxmlformats.org/officeDocument/2006/relationships/slide" Target="slide45.xml"/><Relationship Id="rId7" Type="http://schemas.openxmlformats.org/officeDocument/2006/relationships/slide" Target="slide55.xml"/><Relationship Id="rId8" Type="http://schemas.openxmlformats.org/officeDocument/2006/relationships/slide" Target="slide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5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5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5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5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5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6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6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6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5665"/>
            <a:ext cx="7772400" cy="1470025"/>
          </a:xfrm>
        </p:spPr>
        <p:txBody>
          <a:bodyPr>
            <a:normAutofit/>
          </a:bodyPr>
          <a:lstStyle/>
          <a:p>
            <a:r>
              <a:rPr lang="en-US" cap="small" dirty="0" smtClean="0">
                <a:solidFill>
                  <a:schemeClr val="tx2"/>
                </a:solidFill>
              </a:rPr>
              <a:t>The Language of</a:t>
            </a:r>
            <a:br>
              <a:rPr lang="en-US" cap="small" dirty="0" smtClean="0">
                <a:solidFill>
                  <a:schemeClr val="tx2"/>
                </a:solidFill>
              </a:rPr>
            </a:br>
            <a:r>
              <a:rPr lang="en-US" cap="small" dirty="0" smtClean="0">
                <a:solidFill>
                  <a:schemeClr val="tx2"/>
                </a:solidFill>
              </a:rPr>
              <a:t>Financial Markets</a:t>
            </a:r>
            <a:endParaRPr lang="en-US" cap="small" dirty="0">
              <a:solidFill>
                <a:schemeClr val="tx2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09600" y="2061865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" y="3433465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0" y="15240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cap="small" dirty="0" smtClean="0">
                <a:solidFill>
                  <a:schemeClr val="tx2"/>
                </a:solidFill>
                <a:latin typeface="Century" pitchFamily="18" charset="0"/>
              </a:rPr>
              <a:t>Lesson 20</a:t>
            </a:r>
            <a:endParaRPr lang="en-US" sz="2400" cap="small" dirty="0">
              <a:solidFill>
                <a:schemeClr val="tx2"/>
              </a:solidFill>
              <a:latin typeface="Century" pitchFamily="18" charset="0"/>
            </a:endParaRPr>
          </a:p>
        </p:txBody>
      </p:sp>
      <p:pic>
        <p:nvPicPr>
          <p:cNvPr id="9" name="Picture 8" descr="4photo graphic-bl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104" y="3840480"/>
            <a:ext cx="6864096" cy="1722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104771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Mutual</a:t>
                      </a:r>
                      <a:r>
                        <a:rPr lang="en-US" sz="6000" b="0" baseline="0" dirty="0" smtClean="0">
                          <a:latin typeface="Century" pitchFamily="18" charset="0"/>
                        </a:rPr>
                        <a:t> Fund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30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20.9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Invest in This: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688990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The stock of a firm that is expected to do </a:t>
                      </a:r>
                      <a:br>
                        <a:rPr lang="en-US" sz="2800" b="0" dirty="0" smtClean="0">
                          <a:latin typeface="Century" pitchFamily="18" charset="0"/>
                        </a:rPr>
                      </a:br>
                      <a:r>
                        <a:rPr lang="en-US" sz="2800" b="0" dirty="0" smtClean="0">
                          <a:latin typeface="Century" pitchFamily="18" charset="0"/>
                        </a:rPr>
                        <a:t>well – to have above-average increases</a:t>
                      </a:r>
                      <a:r>
                        <a:rPr lang="en-US" sz="2800" b="0" baseline="0" dirty="0" smtClean="0">
                          <a:latin typeface="Century" pitchFamily="18" charset="0"/>
                        </a:rPr>
                        <a:t> in revenues and earnings. These stocks often pay no dividend, but the stockholder gains if the price of the stock increases.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20.10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660580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Growth Stock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40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20.11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Invest in This: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862797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An ownership share in a corporation</a:t>
                      </a:r>
                      <a:r>
                        <a:rPr lang="en-US" sz="2800" b="0" baseline="0" dirty="0" smtClean="0">
                          <a:latin typeface="Century" pitchFamily="18" charset="0"/>
                        </a:rPr>
                        <a:t> with a guaranteed dividend that is paid before any dividends are paid on common stock.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20.12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657348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Preferred Stock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50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20.13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Potent Investments: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170622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Buying stock by</a:t>
                      </a:r>
                      <a:r>
                        <a:rPr lang="en-US" sz="2800" b="0" baseline="0" dirty="0" smtClean="0">
                          <a:latin typeface="Century" pitchFamily="18" charset="0"/>
                        </a:rPr>
                        <a:t> paying only a percentage of the purchase price (typically 50 percent) and borrowing the balance from a broker.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20.14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84398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Buying on Margin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10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20.15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Potent Investments: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786521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A mutual fund whose objective is to match the composite investment performance</a:t>
                      </a:r>
                      <a:r>
                        <a:rPr lang="en-US" sz="2800" b="0" baseline="0" dirty="0" smtClean="0">
                          <a:latin typeface="Century" pitchFamily="18" charset="0"/>
                        </a:rPr>
                        <a:t> of a large group of stocks or bonds such as those represented by the Standard &amp; Poor’s 500.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20.16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500945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Index Fund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20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20.17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57200" y="990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Century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2800" i="1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Potent Investments: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864766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An investment fraud that holds no real assets, paying off existing investors by using funds from new investors.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20.18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The Language of Financial Markets: Terms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648200" y="1752600"/>
            <a:ext cx="4038600" cy="4267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2600" dirty="0" smtClean="0">
                <a:latin typeface="BI New Century Schlbk BoldIt"/>
                <a:cs typeface="BI New Century Schlbk BoldIt"/>
              </a:rPr>
              <a:t>Stocks, Bonds, and Mutual Funds</a:t>
            </a:r>
          </a:p>
          <a:p>
            <a:r>
              <a:rPr lang="en-US" sz="2600" dirty="0" smtClean="0"/>
              <a:t>Bond</a:t>
            </a:r>
          </a:p>
          <a:p>
            <a:r>
              <a:rPr lang="en-US" sz="2600" dirty="0" smtClean="0"/>
              <a:t>Common Stock</a:t>
            </a:r>
          </a:p>
          <a:p>
            <a:r>
              <a:rPr lang="en-US" sz="2600" dirty="0" smtClean="0"/>
              <a:t>Initial Public Offering (IPO)</a:t>
            </a:r>
          </a:p>
          <a:p>
            <a:r>
              <a:rPr lang="en-US" sz="2600" dirty="0" smtClean="0"/>
              <a:t>Index Fund</a:t>
            </a:r>
          </a:p>
          <a:p>
            <a:r>
              <a:rPr lang="en-US" sz="2600" dirty="0" smtClean="0"/>
              <a:t>Mutual Fund</a:t>
            </a:r>
          </a:p>
          <a:p>
            <a:pPr>
              <a:spcAft>
                <a:spcPts val="1200"/>
              </a:spcAft>
            </a:pPr>
            <a:r>
              <a:rPr lang="en-US" sz="2600" dirty="0" smtClean="0"/>
              <a:t>Preferred Stock</a:t>
            </a:r>
          </a:p>
          <a:p>
            <a:pPr>
              <a:buNone/>
            </a:pPr>
            <a:r>
              <a:rPr lang="en-US" sz="2600" dirty="0" smtClean="0">
                <a:latin typeface="BI New Century Schlbk BoldIt"/>
                <a:cs typeface="BI New Century Schlbk BoldIt"/>
              </a:rPr>
              <a:t>Technical Terms</a:t>
            </a:r>
          </a:p>
          <a:p>
            <a:r>
              <a:rPr lang="en-US" sz="2600" dirty="0" smtClean="0"/>
              <a:t>Capital Gain</a:t>
            </a:r>
          </a:p>
          <a:p>
            <a:r>
              <a:rPr lang="en-US" sz="2600" dirty="0" smtClean="0"/>
              <a:t>Dividend</a:t>
            </a:r>
          </a:p>
          <a:p>
            <a:r>
              <a:rPr lang="en-US" sz="2600" dirty="0" smtClean="0"/>
              <a:t>Growth Stock</a:t>
            </a:r>
          </a:p>
          <a:p>
            <a:r>
              <a:rPr lang="en-US" sz="2600" dirty="0" smtClean="0"/>
              <a:t>Income Stock</a:t>
            </a:r>
          </a:p>
          <a:p>
            <a:r>
              <a:rPr lang="en-US" sz="2600" dirty="0" smtClean="0"/>
              <a:t>Liquidity</a:t>
            </a:r>
          </a:p>
          <a:p>
            <a:r>
              <a:rPr lang="en-US" sz="2600" dirty="0" smtClean="0"/>
              <a:t>Risk</a:t>
            </a:r>
          </a:p>
          <a:p>
            <a:r>
              <a:rPr lang="en-US" sz="2600" dirty="0" smtClean="0"/>
              <a:t>Return</a:t>
            </a:r>
          </a:p>
          <a:p>
            <a:r>
              <a:rPr lang="en-US" sz="2600" dirty="0" smtClean="0"/>
              <a:t>Stock Spill</a:t>
            </a:r>
            <a:endParaRPr lang="en-US" sz="2200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33400" y="1752600"/>
            <a:ext cx="4038600" cy="4495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2600" dirty="0" smtClean="0">
                <a:latin typeface="BI New Century Schlbk BoldIt"/>
                <a:cs typeface="BI New Century Schlbk BoldIt"/>
              </a:rPr>
              <a:t>Buying and Selling in the Market</a:t>
            </a:r>
          </a:p>
          <a:p>
            <a:r>
              <a:rPr lang="en-US" sz="2600" dirty="0" smtClean="0"/>
              <a:t>Buying on Margin</a:t>
            </a:r>
          </a:p>
          <a:p>
            <a:r>
              <a:rPr lang="en-US" sz="2600" dirty="0" smtClean="0"/>
              <a:t>Commission</a:t>
            </a:r>
          </a:p>
          <a:p>
            <a:r>
              <a:rPr lang="en-US" sz="2600" dirty="0" err="1" smtClean="0"/>
              <a:t>Ponzi</a:t>
            </a:r>
            <a:r>
              <a:rPr lang="en-US" sz="2600" dirty="0" smtClean="0"/>
              <a:t> Scheme</a:t>
            </a:r>
          </a:p>
          <a:p>
            <a:r>
              <a:rPr lang="en-US" sz="2600" dirty="0" smtClean="0"/>
              <a:t>Price</a:t>
            </a:r>
          </a:p>
          <a:p>
            <a:pPr>
              <a:spcAft>
                <a:spcPts val="1200"/>
              </a:spcAft>
            </a:pPr>
            <a:r>
              <a:rPr lang="en-US" sz="2600" dirty="0" smtClean="0"/>
              <a:t>Short Selling</a:t>
            </a:r>
          </a:p>
          <a:p>
            <a:pPr>
              <a:buNone/>
            </a:pPr>
            <a:r>
              <a:rPr lang="en-US" sz="2600" dirty="0" smtClean="0">
                <a:latin typeface="BI New Century Schlbk BoldIt"/>
                <a:cs typeface="BI New Century Schlbk BoldIt"/>
              </a:rPr>
              <a:t>Exchanges and Indexes</a:t>
            </a:r>
          </a:p>
          <a:p>
            <a:r>
              <a:rPr lang="en-US" sz="2600" dirty="0" smtClean="0"/>
              <a:t>Dow Jones Industrial Average (DJIA)</a:t>
            </a:r>
          </a:p>
          <a:p>
            <a:r>
              <a:rPr lang="en-US" sz="2600" dirty="0" smtClean="0"/>
              <a:t>NASDAQ Stock Market</a:t>
            </a:r>
          </a:p>
          <a:p>
            <a:r>
              <a:rPr lang="en-US" sz="2600" dirty="0" smtClean="0"/>
              <a:t>New York Stock Exchange (NYSE)</a:t>
            </a:r>
          </a:p>
          <a:p>
            <a:r>
              <a:rPr lang="en-US" sz="2600" dirty="0" smtClean="0"/>
              <a:t>Over-the-Counter Market</a:t>
            </a:r>
          </a:p>
          <a:p>
            <a:pPr>
              <a:spcAft>
                <a:spcPts val="1200"/>
              </a:spcAft>
            </a:pPr>
            <a:r>
              <a:rPr lang="en-US" sz="2600" dirty="0" smtClean="0"/>
              <a:t>S&amp;P 500 Stock Index</a:t>
            </a:r>
          </a:p>
          <a:p>
            <a:pPr>
              <a:buNone/>
            </a:pPr>
            <a:r>
              <a:rPr lang="en-US" sz="2600" dirty="0" smtClean="0">
                <a:latin typeface="BI New Century Schlbk BoldIt"/>
                <a:cs typeface="BI New Century Schlbk BoldIt"/>
              </a:rPr>
              <a:t>People in Financial Markets</a:t>
            </a:r>
          </a:p>
          <a:p>
            <a:r>
              <a:rPr lang="en-US" sz="2600" dirty="0" smtClean="0"/>
              <a:t>Broker</a:t>
            </a:r>
          </a:p>
          <a:p>
            <a:r>
              <a:rPr lang="en-US" sz="2600" dirty="0" smtClean="0"/>
              <a:t>Dealer</a:t>
            </a:r>
          </a:p>
          <a:p>
            <a:r>
              <a:rPr lang="en-US" sz="2600" dirty="0" smtClean="0"/>
              <a:t>Institutional Investor</a:t>
            </a:r>
          </a:p>
          <a:p>
            <a:r>
              <a:rPr lang="en-US" sz="2600" dirty="0" smtClean="0"/>
              <a:t>Investment Bank</a:t>
            </a:r>
          </a:p>
          <a:p>
            <a:r>
              <a:rPr lang="en-US" sz="2600" dirty="0" smtClean="0"/>
              <a:t>Stockholder</a:t>
            </a:r>
            <a:endParaRPr lang="en-US" sz="2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20.1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576603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err="1" smtClean="0">
                          <a:latin typeface="Century" pitchFamily="18" charset="0"/>
                        </a:rPr>
                        <a:t>Ponzi</a:t>
                      </a:r>
                      <a:r>
                        <a:rPr lang="en-US" sz="6000" b="0" baseline="0" dirty="0" smtClean="0">
                          <a:latin typeface="Century" pitchFamily="18" charset="0"/>
                        </a:rPr>
                        <a:t> Scheme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30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20.19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  <p:sp>
        <p:nvSpPr>
          <p:cNvPr id="13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Potent Investments: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817538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The chance of losing money on an investment.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20.20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005685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Risk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40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20.21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  <p:sp>
        <p:nvSpPr>
          <p:cNvPr id="13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Potent Investments: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431084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A stock transaction that allows an investor to make money on a stock expected to fall in</a:t>
                      </a:r>
                      <a:r>
                        <a:rPr lang="en-US" sz="2800" b="0" baseline="0" dirty="0" smtClean="0">
                          <a:latin typeface="Century" pitchFamily="18" charset="0"/>
                        </a:rPr>
                        <a:t> value. This transaction involves the immediate sale of shares not owned by the seller, who expects to buy them back later at a lower price.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20.22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815224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Short Selling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50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20.23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Index or Exchange: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1178270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The acronym stands for American Stock Exchange, formerly an independent market but now part of the New</a:t>
                      </a:r>
                      <a:r>
                        <a:rPr lang="en-US" sz="2800" b="0" baseline="0" dirty="0" smtClean="0">
                          <a:latin typeface="Century" pitchFamily="18" charset="0"/>
                        </a:rPr>
                        <a:t> York Stock Exchange.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20.24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0237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AMEX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10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20.25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457200" y="990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Century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2800" i="1" dirty="0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Index or Exchange: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000844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The most commonly quoted measure</a:t>
                      </a:r>
                      <a:r>
                        <a:rPr lang="en-US" sz="2800" b="0" baseline="0" dirty="0" smtClean="0">
                          <a:latin typeface="Century" pitchFamily="18" charset="0"/>
                        </a:rPr>
                        <a:t> of stock-market performance. The averages it reports </a:t>
                      </a:r>
                      <a:br>
                        <a:rPr lang="en-US" sz="2800" b="0" baseline="0" dirty="0" smtClean="0">
                          <a:latin typeface="Century" pitchFamily="18" charset="0"/>
                        </a:rPr>
                      </a:br>
                      <a:r>
                        <a:rPr lang="en-US" sz="2800" b="0" baseline="0" dirty="0" smtClean="0">
                          <a:latin typeface="Century" pitchFamily="18" charset="0"/>
                        </a:rPr>
                        <a:t>are calculated by reference to 30 large, well-known firms.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20.26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557850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Dow</a:t>
                      </a:r>
                      <a:r>
                        <a:rPr lang="en-US" sz="6000" b="0" baseline="0" dirty="0" smtClean="0">
                          <a:latin typeface="Century" pitchFamily="18" charset="0"/>
                        </a:rPr>
                        <a:t> Jones Industrial Average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20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20.27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Index or Exchange: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644730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Founded in 1971, this stock market is the world’s largest in terms of trading volume</a:t>
                      </a:r>
                      <a:r>
                        <a:rPr lang="en-US" sz="2800" b="0" baseline="0" dirty="0" smtClean="0">
                          <a:latin typeface="Century" pitchFamily="18" charset="0"/>
                        </a:rPr>
                        <a:t> and is the home to many technology stocks including Apple, eBay, Intel, and Yahoo!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20.28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The Language of Financial Markets: </a:t>
            </a:r>
            <a:br>
              <a:rPr lang="en-US" sz="2800" b="0" dirty="0" smtClean="0">
                <a:latin typeface="B New Century Schlbk Bold"/>
                <a:cs typeface="B New Century Schlbk Bold"/>
              </a:rPr>
            </a:br>
            <a:r>
              <a:rPr lang="en-US" sz="2800" b="0" dirty="0" smtClean="0">
                <a:latin typeface="B New Century Schlbk Bold"/>
                <a:cs typeface="B New Century Schlbk Bold"/>
              </a:rPr>
              <a:t>Quiz Bowl Score Sheet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</p:nvPr>
        </p:nvGraphicFramePr>
        <p:xfrm>
          <a:off x="457200" y="2438400"/>
          <a:ext cx="8229600" cy="3429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entury" pitchFamily="18" charset="0"/>
                        </a:rPr>
                        <a:t>Group</a:t>
                      </a:r>
                      <a:endParaRPr lang="en-US" sz="20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entury" pitchFamily="18" charset="0"/>
                        </a:rPr>
                        <a:t>Score</a:t>
                      </a:r>
                      <a:endParaRPr lang="en-US" sz="20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entury" pitchFamily="18" charset="0"/>
                        </a:rPr>
                        <a:t>1</a:t>
                      </a:r>
                      <a:endParaRPr lang="en-US" sz="20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entury" pitchFamily="18" charset="0"/>
                        </a:rPr>
                        <a:t>2</a:t>
                      </a:r>
                      <a:endParaRPr lang="en-US" sz="20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entury" pitchFamily="18" charset="0"/>
                        </a:rPr>
                        <a:t>3</a:t>
                      </a:r>
                      <a:endParaRPr lang="en-US" sz="20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entury" pitchFamily="18" charset="0"/>
                        </a:rPr>
                        <a:t>4</a:t>
                      </a:r>
                      <a:endParaRPr lang="en-US" sz="20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entury" pitchFamily="18" charset="0"/>
                        </a:rPr>
                        <a:t>5</a:t>
                      </a:r>
                      <a:endParaRPr lang="en-US" sz="2000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entury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20.2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449987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NASDAQ Stock Market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30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20.29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Index or Exchange: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75117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The oldest stock exchange</a:t>
                      </a:r>
                      <a:r>
                        <a:rPr lang="en-US" sz="2800" b="0" baseline="0" dirty="0" smtClean="0">
                          <a:latin typeface="Century" pitchFamily="18" charset="0"/>
                        </a:rPr>
                        <a:t> in the United States, founded in 1792. Merged in 2007 with the European stock exchange </a:t>
                      </a:r>
                      <a:r>
                        <a:rPr lang="en-US" sz="2800" b="0" baseline="0" dirty="0" err="1" smtClean="0">
                          <a:latin typeface="Century" pitchFamily="18" charset="0"/>
                        </a:rPr>
                        <a:t>Euronext</a:t>
                      </a:r>
                      <a:r>
                        <a:rPr lang="en-US" sz="2800" b="0" baseline="0" dirty="0" smtClean="0">
                          <a:latin typeface="Century" pitchFamily="18" charset="0"/>
                        </a:rPr>
                        <a:t>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20.30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182897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New York Stock Exchange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40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20.31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Index or Exchange: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648108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The acronym stands for the Standard and </a:t>
                      </a:r>
                    </a:p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Poor’s 500 Stock Index.</a:t>
                      </a:r>
                      <a:r>
                        <a:rPr lang="en-US" sz="2800" b="0" baseline="0" dirty="0" smtClean="0">
                          <a:latin typeface="Century" pitchFamily="18" charset="0"/>
                        </a:rPr>
                        <a:t> The index includes 500 large and varied stocks.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20.32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989887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S&amp;P 500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50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20.33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Earn It: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392372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A profit</a:t>
                      </a:r>
                      <a:r>
                        <a:rPr lang="en-US" sz="2800" b="0" baseline="0" dirty="0" smtClean="0">
                          <a:latin typeface="Century" pitchFamily="18" charset="0"/>
                        </a:rPr>
                        <a:t> realized from the sale of property, stocks, or other investments.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20.34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288519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Capital Gain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10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20.35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Earn It: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355524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A percentage of a stock trade (a buy or sell) </a:t>
                      </a:r>
                      <a:br>
                        <a:rPr lang="en-US" sz="2800" b="0" dirty="0" smtClean="0">
                          <a:latin typeface="Century" pitchFamily="18" charset="0"/>
                        </a:rPr>
                      </a:br>
                      <a:r>
                        <a:rPr lang="en-US" sz="2800" b="0" dirty="0" smtClean="0">
                          <a:latin typeface="Century" pitchFamily="18" charset="0"/>
                        </a:rPr>
                        <a:t>paid by a customer to a stockbroker.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20.36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360855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Commission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20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20.37</a:t>
            </a: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Earn It: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482549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A share of a company’s profits paid to</a:t>
                      </a:r>
                    </a:p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shareholders.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20.38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The Language of Financial Markets: </a:t>
            </a:r>
            <a:br>
              <a:rPr lang="en-US" sz="2800" b="0" dirty="0" smtClean="0">
                <a:latin typeface="B New Century Schlbk Bold"/>
                <a:cs typeface="B New Century Schlbk Bold"/>
              </a:rPr>
            </a:br>
            <a:r>
              <a:rPr lang="en-US" sz="2800" b="0" dirty="0" smtClean="0">
                <a:latin typeface="B New Century Schlbk Bold"/>
                <a:cs typeface="B New Century Schlbk Bold"/>
              </a:rPr>
              <a:t>Quiz Bowl Game Board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2438400"/>
          <a:ext cx="8229600" cy="35813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10092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Invest in This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Potent Investments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Index or Exchange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Earn It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Who Am I?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Century" pitchFamily="18" charset="0"/>
                        </a:rPr>
                        <a:t>Financial Markets Potpourri</a:t>
                      </a:r>
                      <a:endParaRPr lang="en-US" sz="1600" b="1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  <a:tr h="4960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2" action="ppaction://hlinksldjump"/>
                        </a:rPr>
                        <a:t>10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3" action="ppaction://hlinksldjump"/>
                        </a:rPr>
                        <a:t>10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4" action="ppaction://hlinksldjump"/>
                        </a:rPr>
                        <a:t>10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5" action="ppaction://hlinksldjump"/>
                        </a:rPr>
                        <a:t>10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6" action="ppaction://hlinksldjump"/>
                        </a:rPr>
                        <a:t>10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7" action="ppaction://hlinksldjump"/>
                        </a:rPr>
                        <a:t>10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4960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8" action="ppaction://hlinksldjump"/>
                        </a:rPr>
                        <a:t>20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9" action="ppaction://hlinksldjump"/>
                        </a:rPr>
                        <a:t>20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10" action="ppaction://hlinksldjump"/>
                        </a:rPr>
                        <a:t>20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11" action="ppaction://hlinksldjump"/>
                        </a:rPr>
                        <a:t>20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12" action="ppaction://hlinksldjump"/>
                        </a:rPr>
                        <a:t>20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13" action="ppaction://hlinksldjump"/>
                        </a:rPr>
                        <a:t>20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4960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14" action="ppaction://hlinksldjump"/>
                        </a:rPr>
                        <a:t>30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15" action="ppaction://hlinksldjump"/>
                        </a:rPr>
                        <a:t>30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16" action="ppaction://hlinksldjump"/>
                        </a:rPr>
                        <a:t>30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17" action="ppaction://hlinksldjump"/>
                        </a:rPr>
                        <a:t>30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18" action="ppaction://hlinksldjump"/>
                        </a:rPr>
                        <a:t>30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19" action="ppaction://hlinksldjump"/>
                        </a:rPr>
                        <a:t>30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4960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20" action="ppaction://hlinksldjump"/>
                        </a:rPr>
                        <a:t>40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21" action="ppaction://hlinksldjump"/>
                        </a:rPr>
                        <a:t>40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22" action="ppaction://hlinksldjump"/>
                        </a:rPr>
                        <a:t>40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23" action="ppaction://hlinksldjump"/>
                        </a:rPr>
                        <a:t>40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24" action="ppaction://hlinksldjump"/>
                        </a:rPr>
                        <a:t>40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25" action="ppaction://hlinksldjump"/>
                        </a:rPr>
                        <a:t>40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  <a:tr h="4960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26" action="ppaction://hlinksldjump"/>
                        </a:rPr>
                        <a:t>50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27" action="ppaction://hlinksldjump"/>
                        </a:rPr>
                        <a:t>50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28" action="ppaction://hlinksldjump"/>
                        </a:rPr>
                        <a:t>50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29" action="ppaction://hlinksldjump"/>
                        </a:rPr>
                        <a:t>50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30" action="ppaction://hlinksldjump"/>
                        </a:rPr>
                        <a:t>50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entury" pitchFamily="18" charset="0"/>
                          <a:hlinkClick r:id="rId31" action="ppaction://hlinksldjump"/>
                        </a:rPr>
                        <a:t>50</a:t>
                      </a:r>
                      <a:endParaRPr lang="en-US" dirty="0">
                        <a:latin typeface="Century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20.3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221075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Dividend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30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20.39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  <p:sp>
        <p:nvSpPr>
          <p:cNvPr id="13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Earn It: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751783"/>
              </p:ext>
            </p:extLst>
          </p:nvPr>
        </p:nvGraphicFramePr>
        <p:xfrm>
          <a:off x="457200" y="2057400"/>
          <a:ext cx="8229600" cy="3352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3528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The market value of anything being offered for sale.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20.40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933067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Price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40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20.41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457200" y="990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Century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2800" i="1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Earn It: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081479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Money earned from an investment. The money</a:t>
                      </a:r>
                      <a:r>
                        <a:rPr lang="en-US" sz="2800" b="0" baseline="0" dirty="0" smtClean="0">
                          <a:latin typeface="Century" pitchFamily="18" charset="0"/>
                        </a:rPr>
                        <a:t> could be profits, interest, appreciation, or a combination of these.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20.42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473018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Return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50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20.43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457200" y="990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Century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2800" i="1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Who Am I?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234305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A professional trader who buys and sells stocks for individuals and institutional customers.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20.44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870531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Broker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10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20.45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Who Am I?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808910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Someone</a:t>
                      </a:r>
                      <a:r>
                        <a:rPr lang="en-US" sz="2800" b="0" baseline="0" dirty="0" smtClean="0">
                          <a:latin typeface="Century" pitchFamily="18" charset="0"/>
                        </a:rPr>
                        <a:t> who buys and sells stocks from his or her own accounts or the accounts of the firm he or she represents.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20.46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677059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Dealer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20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6" name="TextBox 15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20.47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  <p:sp>
        <p:nvSpPr>
          <p:cNvPr id="1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Who Am I?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193074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An organization (an insurance company or pension fund,</a:t>
                      </a:r>
                      <a:r>
                        <a:rPr lang="en-US" sz="2800" b="0" baseline="0" dirty="0" smtClean="0">
                          <a:latin typeface="Century" pitchFamily="18" charset="0"/>
                        </a:rPr>
                        <a:t> for example) that invests in the stock market for clients.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20.48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Invest in This: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013913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A debt investment in which an investor lends</a:t>
                      </a:r>
                      <a:r>
                        <a:rPr lang="en-US" sz="2800" b="0" baseline="0" dirty="0" smtClean="0">
                          <a:latin typeface="Century" pitchFamily="18" charset="0"/>
                        </a:rPr>
                        <a:t> money to an entity (corporate or governmental) that borrows the money for a defined period of time at an agreed interest rate.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20.4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234210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Institutional Investor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30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20.49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457200" y="990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Century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2800" i="1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Who Am I?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897428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An institution that participates in the primary markets for the sale of newly issued</a:t>
                      </a:r>
                      <a:r>
                        <a:rPr lang="en-US" sz="2800" b="0" baseline="0" dirty="0" smtClean="0">
                          <a:latin typeface="Century" pitchFamily="18" charset="0"/>
                        </a:rPr>
                        <a:t> stocks and corporate and government bonds.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20.50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49195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Investment Bank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40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20.51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457200" y="990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Century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2800" i="1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Who Am I?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120618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A person who owns stock; sometimes</a:t>
                      </a:r>
                      <a:r>
                        <a:rPr lang="en-US" sz="2800" b="0" baseline="0" dirty="0" smtClean="0">
                          <a:latin typeface="Century" pitchFamily="18" charset="0"/>
                        </a:rPr>
                        <a:t> called a shareholder.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20.52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23273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Stockholder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50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20.53</a:t>
            </a: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457200" y="990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Century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2800" i="1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Financial Markets Potpourri: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479922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A stock that pays dividends</a:t>
                      </a:r>
                      <a:r>
                        <a:rPr lang="en-US" sz="2800" b="0" baseline="0" dirty="0" smtClean="0">
                          <a:latin typeface="Century" pitchFamily="18" charset="0"/>
                        </a:rPr>
                        <a:t> regularly.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20.54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271773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Income Stock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10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20.55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457200" y="990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Century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2800" i="1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Financial Markets Potpourri: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419421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The first sale of stock by a private company to the public.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20.56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556146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Initial Public Offering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20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20.57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  <p:sp>
        <p:nvSpPr>
          <p:cNvPr id="1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Financial Markets Potpourri: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245964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The ease with which savings or investments </a:t>
                      </a:r>
                    </a:p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can be turned into cash.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20.58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060469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Bond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10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20.5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028078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Liquidity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30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20.59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457200" y="990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Century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2800" i="1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Financial Markets Potpourri: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926189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A network of securities dealers connected </a:t>
                      </a:r>
                    </a:p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by a computer network to buy and sell stock without a centralized</a:t>
                      </a:r>
                      <a:r>
                        <a:rPr lang="en-US" sz="2800" b="0" baseline="0" dirty="0" smtClean="0">
                          <a:latin typeface="Century" pitchFamily="18" charset="0"/>
                        </a:rPr>
                        <a:t> trading floor.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20.60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191093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Over-the-Counter Market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40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20.61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457200" y="990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Century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2800" i="1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Financial Markets Potpourri: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298228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The division of a firm’s outstanding shares </a:t>
                      </a:r>
                    </a:p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of stock into a higher number of shares. The purpose is to lower the price of the stock to attract more buyers.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20.62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154369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Stock split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50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20.63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457200" y="990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Century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2800" i="1" dirty="0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Invest in This: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592372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An ownership</a:t>
                      </a:r>
                      <a:r>
                        <a:rPr lang="en-US" sz="2800" b="0" baseline="0" dirty="0" smtClean="0">
                          <a:latin typeface="Century" pitchFamily="18" charset="0"/>
                        </a:rPr>
                        <a:t> share or shares of ownership in </a:t>
                      </a:r>
                    </a:p>
                    <a:p>
                      <a:pPr algn="ctr"/>
                      <a:r>
                        <a:rPr lang="en-US" sz="2800" b="0" baseline="0" dirty="0" smtClean="0">
                          <a:latin typeface="Century" pitchFamily="18" charset="0"/>
                        </a:rPr>
                        <a:t>a corporation.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20.6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552964"/>
              </p:ext>
            </p:extLst>
          </p:nvPr>
        </p:nvGraphicFramePr>
        <p:xfrm>
          <a:off x="457200" y="1981200"/>
          <a:ext cx="8229600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lang="en-US" sz="6000" b="0" dirty="0" smtClean="0">
                          <a:latin typeface="Century" pitchFamily="18" charset="0"/>
                        </a:rPr>
                        <a:t>Common</a:t>
                      </a:r>
                      <a:r>
                        <a:rPr lang="en-US" sz="6000" b="0" baseline="0" dirty="0" smtClean="0">
                          <a:latin typeface="Century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6000" b="0" baseline="0" dirty="0" smtClean="0">
                          <a:latin typeface="Century" pitchFamily="18" charset="0"/>
                        </a:rPr>
                        <a:t>Stock</a:t>
                      </a:r>
                      <a:endParaRPr lang="en-US" sz="60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86600" y="44196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entury" pitchFamily="18" charset="0"/>
              </a:rPr>
              <a:t>20</a:t>
            </a:r>
            <a:endParaRPr lang="en-US" sz="6000" b="1" dirty="0">
              <a:latin typeface="Century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1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latin typeface="New Century Schlbk"/>
                <a:cs typeface="New Century Schlbk"/>
              </a:rPr>
              <a:t>The correct answer is…</a:t>
            </a:r>
            <a:endParaRPr lang="en-US" sz="2800" i="1" dirty="0">
              <a:latin typeface="New Century Schlbk"/>
              <a:cs typeface="New Century Schlbk"/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Return to Game Board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20.7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latin typeface="B New Century Schlbk Bold"/>
                <a:cs typeface="B New Century Schlbk Bold"/>
              </a:rPr>
              <a:t>Invest in This:</a:t>
            </a:r>
            <a:endParaRPr lang="en-US" sz="2800" b="0" dirty="0">
              <a:latin typeface="B New Century Schlbk Bold"/>
              <a:cs typeface="B New Century Schlbk Bol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048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990600"/>
            <a:ext cx="807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" y="457200"/>
            <a:ext cx="7620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cap="small" dirty="0" smtClean="0">
                <a:solidFill>
                  <a:schemeClr val="tx2"/>
                </a:solidFill>
                <a:latin typeface="Century" pitchFamily="18" charset="0"/>
                <a:cs typeface="Times New Roman" pitchFamily="18" charset="0"/>
              </a:rPr>
              <a:t>Lesson  20 – The Language of Financial Markets</a:t>
            </a:r>
            <a:endParaRPr lang="en-US" sz="2300" b="1" cap="small" dirty="0">
              <a:solidFill>
                <a:schemeClr val="tx2"/>
              </a:solidFill>
              <a:latin typeface="Century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587382"/>
              </p:ext>
            </p:extLst>
          </p:nvPr>
        </p:nvGraphicFramePr>
        <p:xfrm>
          <a:off x="457200" y="1981200"/>
          <a:ext cx="8229600" cy="3429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2296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latin typeface="Century" pitchFamily="18" charset="0"/>
                        </a:rPr>
                        <a:t>A company that pools money from investors </a:t>
                      </a:r>
                      <a:br>
                        <a:rPr lang="en-US" sz="2800" b="0" dirty="0" smtClean="0">
                          <a:latin typeface="Century" pitchFamily="18" charset="0"/>
                        </a:rPr>
                      </a:br>
                      <a:r>
                        <a:rPr lang="en-US" sz="2800" b="0" dirty="0" smtClean="0">
                          <a:latin typeface="Century" pitchFamily="18" charset="0"/>
                        </a:rPr>
                        <a:t>and uses it to buy stocks or bonds on the investors’ behalf.</a:t>
                      </a:r>
                      <a:endParaRPr lang="en-US" sz="2800" b="0" dirty="0">
                        <a:latin typeface="Century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>
            <a:hlinkClick r:id="rId2" action="ppaction://hlinksldjump"/>
          </p:cNvPr>
          <p:cNvSpPr txBox="1"/>
          <p:nvPr/>
        </p:nvSpPr>
        <p:spPr>
          <a:xfrm>
            <a:off x="457200" y="5562600"/>
            <a:ext cx="82296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entury" pitchFamily="18" charset="0"/>
              </a:rPr>
              <a:t>Click to Check</a:t>
            </a:r>
            <a:endParaRPr lang="en-US" sz="2800" b="1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cap="small" dirty="0" smtClean="0">
                <a:latin typeface="New Century Schlbk"/>
                <a:cs typeface="New Century Schlbk"/>
              </a:rPr>
              <a:t>Slide 20.8</a:t>
            </a:r>
            <a:endParaRPr lang="en-US" sz="1000" cap="small" dirty="0">
              <a:latin typeface="New Century Schlbk"/>
              <a:cs typeface="New Century Schlb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1936</Words>
  <Application>Microsoft Macintosh PowerPoint</Application>
  <PresentationFormat>On-screen Show (4:3)</PresentationFormat>
  <Paragraphs>425</Paragraphs>
  <Slides>64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Office Theme</vt:lpstr>
      <vt:lpstr>The Language of Financial Markets</vt:lpstr>
      <vt:lpstr>The Language of Financial Markets: Terms</vt:lpstr>
      <vt:lpstr>The Language of Financial Markets:  Quiz Bowl Score Sheet</vt:lpstr>
      <vt:lpstr>The Language of Financial Markets:  Quiz Bowl Game Board</vt:lpstr>
      <vt:lpstr>Invest in This:</vt:lpstr>
      <vt:lpstr>The correct answer is…</vt:lpstr>
      <vt:lpstr>Invest in This:</vt:lpstr>
      <vt:lpstr>The correct answer is…</vt:lpstr>
      <vt:lpstr>Invest in This:</vt:lpstr>
      <vt:lpstr>The correct answer is…</vt:lpstr>
      <vt:lpstr>Invest in This:</vt:lpstr>
      <vt:lpstr>The correct answer is…</vt:lpstr>
      <vt:lpstr>Invest in This:</vt:lpstr>
      <vt:lpstr>The correct answer is…</vt:lpstr>
      <vt:lpstr>Potent Investments:</vt:lpstr>
      <vt:lpstr>The correct answer is…</vt:lpstr>
      <vt:lpstr>Potent Investments:</vt:lpstr>
      <vt:lpstr>PowerPoint Presentation</vt:lpstr>
      <vt:lpstr>Potent Investments:</vt:lpstr>
      <vt:lpstr>The correct answer is…</vt:lpstr>
      <vt:lpstr>Potent Investments:</vt:lpstr>
      <vt:lpstr>The correct answer is…</vt:lpstr>
      <vt:lpstr>Potent Investments:</vt:lpstr>
      <vt:lpstr>The correct answer is…</vt:lpstr>
      <vt:lpstr>Index or Exchange:</vt:lpstr>
      <vt:lpstr>PowerPoint Presentation</vt:lpstr>
      <vt:lpstr>Index or Exchange:</vt:lpstr>
      <vt:lpstr>The correct answer is…</vt:lpstr>
      <vt:lpstr>Index or Exchange:</vt:lpstr>
      <vt:lpstr>The correct answer is…</vt:lpstr>
      <vt:lpstr>Index or Exchange:</vt:lpstr>
      <vt:lpstr>The correct answer is…</vt:lpstr>
      <vt:lpstr>Index or Exchange:</vt:lpstr>
      <vt:lpstr>The correct answer is…</vt:lpstr>
      <vt:lpstr>Earn It:</vt:lpstr>
      <vt:lpstr>The correct answer is…</vt:lpstr>
      <vt:lpstr>Earn It:</vt:lpstr>
      <vt:lpstr>The correct answer is…</vt:lpstr>
      <vt:lpstr>Earn It:</vt:lpstr>
      <vt:lpstr>The correct answer is…</vt:lpstr>
      <vt:lpstr>Earn It:</vt:lpstr>
      <vt:lpstr>PowerPoint Presentation</vt:lpstr>
      <vt:lpstr>Earn It:</vt:lpstr>
      <vt:lpstr>PowerPoint Presentation</vt:lpstr>
      <vt:lpstr>Who Am I?</vt:lpstr>
      <vt:lpstr>The correct answer is…</vt:lpstr>
      <vt:lpstr>Who Am I?</vt:lpstr>
      <vt:lpstr>The correct answer is…</vt:lpstr>
      <vt:lpstr>Who Am I?</vt:lpstr>
      <vt:lpstr>PowerPoint Presentation</vt:lpstr>
      <vt:lpstr>Who Am I?</vt:lpstr>
      <vt:lpstr>PowerPoint Presentation</vt:lpstr>
      <vt:lpstr>Who Am I?</vt:lpstr>
      <vt:lpstr>PowerPoint Presentation</vt:lpstr>
      <vt:lpstr>Financial Markets Potpourri:</vt:lpstr>
      <vt:lpstr>PowerPoint Presentation</vt:lpstr>
      <vt:lpstr>Financial Markets Potpourri:</vt:lpstr>
      <vt:lpstr>The correct answer is…</vt:lpstr>
      <vt:lpstr>Financial Markets Potpourri:</vt:lpstr>
      <vt:lpstr>PowerPoint Presentation</vt:lpstr>
      <vt:lpstr>Financial Markets Potpourri:</vt:lpstr>
      <vt:lpstr>PowerPoint Presentation</vt:lpstr>
      <vt:lpstr>Financial Markets Potpourri: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Carey</dc:creator>
  <cp:lastModifiedBy>Michelle Eilers</cp:lastModifiedBy>
  <cp:revision>121</cp:revision>
  <dcterms:created xsi:type="dcterms:W3CDTF">2012-09-12T16:50:05Z</dcterms:created>
  <dcterms:modified xsi:type="dcterms:W3CDTF">2012-09-26T12:49:48Z</dcterms:modified>
</cp:coreProperties>
</file>