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46" r:id="rId2"/>
    <p:sldId id="347" r:id="rId3"/>
    <p:sldId id="348" r:id="rId4"/>
    <p:sldId id="349" r:id="rId5"/>
    <p:sldId id="350" r:id="rId6"/>
    <p:sldId id="351" r:id="rId7"/>
    <p:sldId id="352" r:id="rId8"/>
    <p:sldId id="353" r:id="rId9"/>
    <p:sldId id="451" r:id="rId10"/>
    <p:sldId id="354" r:id="rId11"/>
    <p:sldId id="355" r:id="rId12"/>
    <p:sldId id="356" r:id="rId13"/>
    <p:sldId id="357" r:id="rId14"/>
    <p:sldId id="358" r:id="rId15"/>
    <p:sldId id="359" r:id="rId16"/>
    <p:sldId id="3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6" autoAdjust="0"/>
    <p:restoredTop sz="94647" autoAdjust="0"/>
  </p:normalViewPr>
  <p:slideViewPr>
    <p:cSldViewPr>
      <p:cViewPr varScale="1">
        <p:scale>
          <a:sx n="141" d="100"/>
          <a:sy n="141" d="100"/>
        </p:scale>
        <p:origin x="-82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37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9008F-EC35-4884-8F0A-34069903515C}" type="datetimeFigureOut">
              <a:rPr lang="en-US" smtClean="0"/>
              <a:pPr/>
              <a:t>9/25/12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891B6-D858-41E9-98ED-E997806190FA}" type="slidenum">
              <a:rPr lang="en-US" smtClean="0"/>
              <a:pPr/>
              <a:t>‹#›</a:t>
            </a:fld>
            <a:endParaRPr lang="en-US"/>
          </a:p>
        </p:txBody>
      </p:sp>
    </p:spTree>
    <p:extLst>
      <p:ext uri="{BB962C8B-B14F-4D97-AF65-F5344CB8AC3E}">
        <p14:creationId xmlns:p14="http://schemas.microsoft.com/office/powerpoint/2010/main" val="218420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E9F0D31-1518-44D6-9CED-DB461604AEFC}" type="datetimeFigureOut">
              <a:rPr lang="en-US" smtClean="0"/>
              <a:pPr/>
              <a:t>9/25/12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F1F4240-D80A-4781-97E1-1AB313B736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95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457200" y="6172200"/>
            <a:ext cx="82296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TextBox 8"/>
          <p:cNvSpPr txBox="1"/>
          <p:nvPr userDrawn="1"/>
        </p:nvSpPr>
        <p:spPr>
          <a:xfrm>
            <a:off x="533400" y="6324600"/>
            <a:ext cx="8077200" cy="261610"/>
          </a:xfrm>
          <a:prstGeom prst="rect">
            <a:avLst/>
          </a:prstGeom>
          <a:noFill/>
        </p:spPr>
        <p:txBody>
          <a:bodyPr wrap="square" rtlCol="0">
            <a:spAutoFit/>
          </a:bodyPr>
          <a:lstStyle/>
          <a:p>
            <a:pPr algn="ctr"/>
            <a:r>
              <a:rPr lang="en-US" sz="1100" b="0" i="0" kern="1200" cap="small" baseline="0" dirty="0" smtClean="0">
                <a:solidFill>
                  <a:schemeClr val="tx2"/>
                </a:solidFill>
                <a:latin typeface="Century" pitchFamily="18" charset="0"/>
                <a:ea typeface="+mn-ea"/>
                <a:cs typeface="Times New Roman" pitchFamily="18" charset="0"/>
              </a:rPr>
              <a:t>Learning, Earning, and Investing for a New Generation © Council for Economic Education, New York, NY</a:t>
            </a:r>
            <a:endParaRPr lang="en-US" sz="1100" b="0" i="0" cap="small" baseline="0" dirty="0">
              <a:solidFill>
                <a:schemeClr val="tx2"/>
              </a:solidFill>
              <a:latin typeface="Century"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000" b="1" kern="1200">
          <a:solidFill>
            <a:schemeClr val="tx1"/>
          </a:solidFill>
          <a:latin typeface="Century"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entury" pitchFamily="18" charset="0"/>
          <a:ea typeface="+mn-ea"/>
          <a:cs typeface="Times New Roman" pitchFamily="18" charset="0"/>
        </a:defRPr>
      </a:lvl1pPr>
      <a:lvl2pPr marL="742950" indent="-285750" algn="l" defTabSz="914400" rtl="0" eaLnBrk="1" latinLnBrk="0" hangingPunct="1">
        <a:spcBef>
          <a:spcPct val="20000"/>
        </a:spcBef>
        <a:buFont typeface="Lucida Grande"/>
        <a:buChar char="■"/>
        <a:defRPr sz="2000" kern="1200">
          <a:solidFill>
            <a:schemeClr val="tx1"/>
          </a:solidFill>
          <a:latin typeface="Century"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Century"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Century"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Century"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5665"/>
            <a:ext cx="7772400" cy="1470025"/>
          </a:xfrm>
        </p:spPr>
        <p:txBody>
          <a:bodyPr>
            <a:normAutofit/>
          </a:bodyPr>
          <a:lstStyle/>
          <a:p>
            <a:r>
              <a:rPr lang="en-US" cap="small" dirty="0" smtClean="0">
                <a:solidFill>
                  <a:schemeClr val="tx2"/>
                </a:solidFill>
              </a:rPr>
              <a:t>The Role of Government </a:t>
            </a:r>
            <a:br>
              <a:rPr lang="en-US" cap="small" dirty="0" smtClean="0">
                <a:solidFill>
                  <a:schemeClr val="tx2"/>
                </a:solidFill>
              </a:rPr>
            </a:br>
            <a:r>
              <a:rPr lang="en-US" cap="small" dirty="0" smtClean="0">
                <a:solidFill>
                  <a:schemeClr val="tx2"/>
                </a:solidFill>
              </a:rPr>
              <a:t>in Financial Markets</a:t>
            </a:r>
            <a:endParaRPr lang="en-US" cap="small" dirty="0">
              <a:solidFill>
                <a:schemeClr val="tx2"/>
              </a:solidFill>
            </a:endParaRPr>
          </a:p>
        </p:txBody>
      </p:sp>
      <p:cxnSp>
        <p:nvCxnSpPr>
          <p:cNvPr id="4" name="Straight Connector 3"/>
          <p:cNvCxnSpPr/>
          <p:nvPr/>
        </p:nvCxnSpPr>
        <p:spPr>
          <a:xfrm>
            <a:off x="609600" y="2061865"/>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p:cNvCxnSpPr/>
          <p:nvPr/>
        </p:nvCxnSpPr>
        <p:spPr>
          <a:xfrm>
            <a:off x="609600" y="3433465"/>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762000" y="1524000"/>
            <a:ext cx="2895600" cy="461665"/>
          </a:xfrm>
          <a:prstGeom prst="rect">
            <a:avLst/>
          </a:prstGeom>
          <a:noFill/>
        </p:spPr>
        <p:txBody>
          <a:bodyPr wrap="square" rtlCol="0">
            <a:spAutoFit/>
          </a:bodyPr>
          <a:lstStyle/>
          <a:p>
            <a:r>
              <a:rPr lang="en-US" sz="2400" cap="small" dirty="0" smtClean="0">
                <a:solidFill>
                  <a:schemeClr val="tx2"/>
                </a:solidFill>
                <a:latin typeface="Century" pitchFamily="18" charset="0"/>
              </a:rPr>
              <a:t>Lesson 15</a:t>
            </a:r>
            <a:endParaRPr lang="en-US" sz="2400" cap="small" dirty="0">
              <a:solidFill>
                <a:schemeClr val="tx2"/>
              </a:solidFill>
              <a:latin typeface="Century" pitchFamily="18" charset="0"/>
            </a:endParaRPr>
          </a:p>
        </p:txBody>
      </p:sp>
      <p:pic>
        <p:nvPicPr>
          <p:cNvPr id="9" name="Picture 8" descr="4photo graphic-bl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104" y="3840480"/>
            <a:ext cx="6864096" cy="17221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Grocery Startup</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2438400"/>
          </a:xfrm>
        </p:spPr>
        <p:txBody>
          <a:bodyPr>
            <a:normAutofit/>
          </a:bodyPr>
          <a:lstStyle/>
          <a:p>
            <a:pPr marL="0" indent="0">
              <a:buNone/>
            </a:pPr>
            <a:r>
              <a:rPr lang="en-US" dirty="0" smtClean="0"/>
              <a:t>Webvan.com pioneers the online grocery business, grows too fast, and fails. Although there is no fraud, because of the business risk investors lose all the money they put into it.</a:t>
            </a:r>
          </a:p>
        </p:txBody>
      </p:sp>
      <p:sp>
        <p:nvSpPr>
          <p:cNvPr id="12" name="Right Arrow 11"/>
          <p:cNvSpPr/>
          <p:nvPr/>
        </p:nvSpPr>
        <p:spPr>
          <a:xfrm rot="10800000">
            <a:off x="5334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6200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5715000"/>
            <a:ext cx="6248400" cy="307777"/>
          </a:xfrm>
          <a:prstGeom prst="rect">
            <a:avLst/>
          </a:prstGeom>
          <a:noFill/>
        </p:spPr>
        <p:txBody>
          <a:bodyPr wrap="square" rtlCol="0">
            <a:spAutoFit/>
          </a:bodyPr>
          <a:lstStyle/>
          <a:p>
            <a:pPr algn="ctr"/>
            <a:r>
              <a:rPr lang="en-US" sz="1400" dirty="0" smtClean="0">
                <a:latin typeface="Century" pitchFamily="18" charset="0"/>
              </a:rPr>
              <a:t>Market failure          No failure, stand in place          Government failure</a:t>
            </a:r>
            <a:endParaRPr lang="en-US" sz="1400" dirty="0">
              <a:latin typeface="Century" pitchFamily="18" charset="0"/>
            </a:endParaRP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15.9</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Home-loan Mess</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2438400"/>
          </a:xfrm>
        </p:spPr>
        <p:txBody>
          <a:bodyPr>
            <a:normAutofit/>
          </a:bodyPr>
          <a:lstStyle/>
          <a:p>
            <a:pPr marL="0" indent="0">
              <a:buNone/>
            </a:pPr>
            <a:r>
              <a:rPr lang="en-US" dirty="0" smtClean="0"/>
              <a:t>Government housing policy requires risky loans to less qualified customers, and many of the new homeowners are then unable to make their payments. Financial distress spreads and the housing market crashes.</a:t>
            </a:r>
          </a:p>
        </p:txBody>
      </p:sp>
      <p:sp>
        <p:nvSpPr>
          <p:cNvPr id="12" name="Right Arrow 11"/>
          <p:cNvSpPr/>
          <p:nvPr/>
        </p:nvSpPr>
        <p:spPr>
          <a:xfrm rot="10800000">
            <a:off x="5334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6200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5715000"/>
            <a:ext cx="6248400" cy="307777"/>
          </a:xfrm>
          <a:prstGeom prst="rect">
            <a:avLst/>
          </a:prstGeom>
          <a:noFill/>
        </p:spPr>
        <p:txBody>
          <a:bodyPr wrap="square" rtlCol="0">
            <a:spAutoFit/>
          </a:bodyPr>
          <a:lstStyle/>
          <a:p>
            <a:pPr algn="ctr"/>
            <a:r>
              <a:rPr lang="en-US" sz="1400" dirty="0" smtClean="0">
                <a:latin typeface="Century" pitchFamily="18" charset="0"/>
              </a:rPr>
              <a:t>Market failure          No failure, stand in place          Government failure</a:t>
            </a:r>
            <a:endParaRPr lang="en-US" sz="1400" dirty="0">
              <a:latin typeface="Century" pitchFamily="18" charset="0"/>
            </a:endParaRP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15.10</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AOL-Time Warner</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2438400"/>
          </a:xfrm>
        </p:spPr>
        <p:txBody>
          <a:bodyPr>
            <a:normAutofit/>
          </a:bodyPr>
          <a:lstStyle/>
          <a:p>
            <a:pPr marL="0" indent="0">
              <a:buNone/>
            </a:pPr>
            <a:r>
              <a:rPr lang="en-US" dirty="0" smtClean="0"/>
              <a:t>After full disclosures and despite high hopes, a merger of media giant Time Warner with Internet startup AOL loses billions of dollars of investor money.</a:t>
            </a:r>
          </a:p>
        </p:txBody>
      </p:sp>
      <p:sp>
        <p:nvSpPr>
          <p:cNvPr id="12" name="Right Arrow 11"/>
          <p:cNvSpPr/>
          <p:nvPr/>
        </p:nvSpPr>
        <p:spPr>
          <a:xfrm rot="10800000">
            <a:off x="5334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6200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5715000"/>
            <a:ext cx="6248400" cy="307777"/>
          </a:xfrm>
          <a:prstGeom prst="rect">
            <a:avLst/>
          </a:prstGeom>
          <a:noFill/>
        </p:spPr>
        <p:txBody>
          <a:bodyPr wrap="square" rtlCol="0">
            <a:spAutoFit/>
          </a:bodyPr>
          <a:lstStyle/>
          <a:p>
            <a:pPr algn="ctr"/>
            <a:r>
              <a:rPr lang="en-US" sz="1400" dirty="0" smtClean="0">
                <a:latin typeface="Century" pitchFamily="18" charset="0"/>
              </a:rPr>
              <a:t>Market failure          No failure, stand in place          Government failure</a:t>
            </a:r>
            <a:endParaRPr lang="en-US" sz="1400" dirty="0">
              <a:latin typeface="Century" pitchFamily="18" charset="0"/>
            </a:endParaRP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15.11</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Senior Sales Push</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2438400"/>
          </a:xfrm>
        </p:spPr>
        <p:txBody>
          <a:bodyPr>
            <a:normAutofit/>
          </a:bodyPr>
          <a:lstStyle/>
          <a:p>
            <a:pPr marL="0" indent="0">
              <a:buNone/>
            </a:pPr>
            <a:r>
              <a:rPr lang="en-US" dirty="0" smtClean="0"/>
              <a:t>A high-pressure phone bank sells stocks over the phone to uninformed residents of nursing homes. Although investigators can find no violations of law, it is clear that the buyers did not understand the risks.</a:t>
            </a:r>
          </a:p>
        </p:txBody>
      </p:sp>
      <p:sp>
        <p:nvSpPr>
          <p:cNvPr id="12" name="Right Arrow 11"/>
          <p:cNvSpPr/>
          <p:nvPr/>
        </p:nvSpPr>
        <p:spPr>
          <a:xfrm rot="10800000">
            <a:off x="5334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6200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5715000"/>
            <a:ext cx="6248400" cy="307777"/>
          </a:xfrm>
          <a:prstGeom prst="rect">
            <a:avLst/>
          </a:prstGeom>
          <a:noFill/>
        </p:spPr>
        <p:txBody>
          <a:bodyPr wrap="square" rtlCol="0">
            <a:spAutoFit/>
          </a:bodyPr>
          <a:lstStyle/>
          <a:p>
            <a:pPr algn="ctr"/>
            <a:r>
              <a:rPr lang="en-US" sz="1400" dirty="0" smtClean="0">
                <a:latin typeface="Century" pitchFamily="18" charset="0"/>
              </a:rPr>
              <a:t>Market failure          No failure, stand in place          Government failure</a:t>
            </a:r>
            <a:endParaRPr lang="en-US" sz="1400" dirty="0">
              <a:latin typeface="Century" pitchFamily="18" charset="0"/>
            </a:endParaRP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15.12</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Your Results May Vary</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2438400"/>
          </a:xfrm>
        </p:spPr>
        <p:txBody>
          <a:bodyPr>
            <a:normAutofit/>
          </a:bodyPr>
          <a:lstStyle/>
          <a:p>
            <a:pPr marL="0" indent="0">
              <a:buNone/>
            </a:pPr>
            <a:r>
              <a:rPr lang="en-US" dirty="0" smtClean="0"/>
              <a:t>After becoming fully informed about the risks and returns of holding stocks for the long term, an individual investor finds that stocks have gone down overall for a ten-year period.</a:t>
            </a:r>
          </a:p>
        </p:txBody>
      </p:sp>
      <p:sp>
        <p:nvSpPr>
          <p:cNvPr id="12" name="Right Arrow 11"/>
          <p:cNvSpPr/>
          <p:nvPr/>
        </p:nvSpPr>
        <p:spPr>
          <a:xfrm rot="10800000">
            <a:off x="5334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76200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5715000"/>
            <a:ext cx="6248400" cy="307777"/>
          </a:xfrm>
          <a:prstGeom prst="rect">
            <a:avLst/>
          </a:prstGeom>
          <a:noFill/>
        </p:spPr>
        <p:txBody>
          <a:bodyPr wrap="square" rtlCol="0">
            <a:spAutoFit/>
          </a:bodyPr>
          <a:lstStyle/>
          <a:p>
            <a:pPr algn="ctr"/>
            <a:r>
              <a:rPr lang="en-US" sz="1400" dirty="0" smtClean="0">
                <a:latin typeface="Century" pitchFamily="18" charset="0"/>
              </a:rPr>
              <a:t>Market failure          No failure, stand in place          Government failure</a:t>
            </a:r>
            <a:endParaRPr lang="en-US" sz="1400" dirty="0">
              <a:latin typeface="Century" pitchFamily="18" charset="0"/>
            </a:endParaRP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15.13</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normAutofit/>
          </a:bodyPr>
          <a:lstStyle/>
          <a:p>
            <a:r>
              <a:rPr lang="en-US" sz="2800" b="0" dirty="0" smtClean="0">
                <a:latin typeface="B New Century Schlbk Bold"/>
                <a:cs typeface="B New Century Schlbk Bold"/>
              </a:rPr>
              <a:t>Two Kinds of Risk</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752600"/>
            <a:ext cx="8229600" cy="4495800"/>
          </a:xfrm>
        </p:spPr>
        <p:txBody>
          <a:bodyPr>
            <a:normAutofit/>
          </a:bodyPr>
          <a:lstStyle/>
          <a:p>
            <a:pPr marL="457200" indent="-457200">
              <a:spcAft>
                <a:spcPts val="1200"/>
              </a:spcAft>
            </a:pPr>
            <a:r>
              <a:rPr lang="en-US" dirty="0" smtClean="0">
                <a:latin typeface="B New Century Schlbk Bold"/>
                <a:cs typeface="B New Century Schlbk Bold"/>
              </a:rPr>
              <a:t>Security-specific risk: </a:t>
            </a:r>
            <a:r>
              <a:rPr lang="en-US" dirty="0" smtClean="0"/>
              <a:t>the risk that any one stock or bond might fail.</a:t>
            </a:r>
          </a:p>
          <a:p>
            <a:pPr marL="457200" indent="-457200"/>
            <a:r>
              <a:rPr lang="en-US" dirty="0" smtClean="0">
                <a:latin typeface="B New Century Schlbk Bold"/>
                <a:cs typeface="B New Century Schlbk Bold"/>
              </a:rPr>
              <a:t>Systemic risk: </a:t>
            </a:r>
            <a:r>
              <a:rPr lang="en-US" dirty="0" smtClean="0"/>
              <a:t>the risk that the entire system could fail because of interconnections among bankers, brokerages, and other financial institutions.</a:t>
            </a: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15.14</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normAutofit/>
          </a:bodyPr>
          <a:lstStyle/>
          <a:p>
            <a:r>
              <a:rPr lang="en-US" sz="2800" b="0" dirty="0" smtClean="0">
                <a:latin typeface="B New Century Schlbk Bold"/>
                <a:cs typeface="B New Century Schlbk Bold"/>
              </a:rPr>
              <a:t>Why You’re Responsible</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8" name="Content Placeholder 7"/>
          <p:cNvSpPr>
            <a:spLocks noGrp="1"/>
          </p:cNvSpPr>
          <p:nvPr>
            <p:ph idx="1"/>
          </p:nvPr>
        </p:nvSpPr>
        <p:spPr>
          <a:xfrm>
            <a:off x="457200" y="1752600"/>
            <a:ext cx="8229600" cy="4495800"/>
          </a:xfrm>
        </p:spPr>
        <p:txBody>
          <a:bodyPr>
            <a:normAutofit/>
          </a:bodyPr>
          <a:lstStyle/>
          <a:p>
            <a:pPr marL="457200" indent="-457200">
              <a:spcAft>
                <a:spcPts val="1200"/>
              </a:spcAft>
            </a:pPr>
            <a:r>
              <a:rPr lang="en-US" dirty="0" smtClean="0"/>
              <a:t>Government regulation aims mainly at disclosure and fair dealing, but it cannot guarantee a return on investments.</a:t>
            </a:r>
          </a:p>
          <a:p>
            <a:pPr marL="457200" indent="-457200">
              <a:spcAft>
                <a:spcPts val="1200"/>
              </a:spcAft>
            </a:pPr>
            <a:r>
              <a:rPr lang="en-US" dirty="0" smtClean="0"/>
              <a:t>Criminals operating fraudulent investment schemes will claim to be safe, registered, and licensed.</a:t>
            </a:r>
          </a:p>
          <a:p>
            <a:pPr marL="457200" indent="-457200">
              <a:spcAft>
                <a:spcPts val="1200"/>
              </a:spcAft>
            </a:pPr>
            <a:r>
              <a:rPr lang="en-US" dirty="0" smtClean="0"/>
              <a:t>Even when regulation is adequate to handle security-specific risk, systemic risk may occur.</a:t>
            </a:r>
          </a:p>
        </p:txBody>
      </p:sp>
      <p:sp>
        <p:nvSpPr>
          <p:cNvPr id="11" name="TextBox 10"/>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15.15</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Financial Market Problems</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4495800"/>
          </a:xfrm>
        </p:spPr>
        <p:txBody>
          <a:bodyPr>
            <a:normAutofit/>
          </a:bodyPr>
          <a:lstStyle/>
          <a:p>
            <a:pPr marL="457200" indent="-457200">
              <a:buFont typeface="+mj-lt"/>
              <a:buAutoNum type="arabicPeriod"/>
            </a:pPr>
            <a:r>
              <a:rPr lang="en-US" dirty="0" smtClean="0"/>
              <a:t>Financial markets may fail.</a:t>
            </a:r>
          </a:p>
          <a:p>
            <a:pPr marL="457200" indent="-457200">
              <a:buFont typeface="+mj-lt"/>
              <a:buAutoNum type="arabicPeriod"/>
            </a:pPr>
            <a:r>
              <a:rPr lang="en-US" dirty="0" smtClean="0"/>
              <a:t>Government regulation is aimed at preventing market failure.</a:t>
            </a:r>
          </a:p>
          <a:p>
            <a:pPr marL="457200" indent="-457200">
              <a:buFont typeface="+mj-lt"/>
              <a:buAutoNum type="arabicPeriod"/>
            </a:pPr>
            <a:r>
              <a:rPr lang="en-US" dirty="0" smtClean="0"/>
              <a:t>Regulation is itself subject to government failure.</a:t>
            </a:r>
          </a:p>
          <a:p>
            <a:pPr marL="457200" indent="-457200">
              <a:buFont typeface="+mj-lt"/>
              <a:buAutoNum type="arabicPeriod"/>
            </a:pPr>
            <a:r>
              <a:rPr lang="en-US" dirty="0" smtClean="0"/>
              <a:t>Some investors’ losses result from business decisions that did not work out (no market failure and no government failure).</a:t>
            </a: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15.1</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The SEC and Market Failure</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4495800"/>
          </a:xfrm>
        </p:spPr>
        <p:txBody>
          <a:bodyPr>
            <a:normAutofit/>
          </a:bodyPr>
          <a:lstStyle/>
          <a:p>
            <a:pPr marL="0" indent="0">
              <a:spcAft>
                <a:spcPts val="1200"/>
              </a:spcAft>
              <a:buNone/>
            </a:pPr>
            <a:r>
              <a:rPr lang="en-US" dirty="0" smtClean="0"/>
              <a:t>The Securities and Exchange Commission (SEC) is a federal agency authorized to enforce securities laws and issue regulations aimed at three problems:</a:t>
            </a:r>
          </a:p>
          <a:p>
            <a:pPr marL="457200" indent="-457200">
              <a:spcAft>
                <a:spcPts val="600"/>
              </a:spcAft>
              <a:buFont typeface="+mj-lt"/>
              <a:buAutoNum type="arabicPeriod"/>
            </a:pPr>
            <a:r>
              <a:rPr lang="en-US" dirty="0" smtClean="0"/>
              <a:t>Dishonest statements from companies offering stocks.</a:t>
            </a:r>
          </a:p>
          <a:p>
            <a:pPr marL="457200" indent="-457200">
              <a:spcAft>
                <a:spcPts val="600"/>
              </a:spcAft>
              <a:buNone/>
            </a:pPr>
            <a:r>
              <a:rPr lang="en-US" dirty="0" smtClean="0"/>
              <a:t>	</a:t>
            </a:r>
            <a:r>
              <a:rPr lang="en-US" i="1" dirty="0" smtClean="0"/>
              <a:t>SEC role: reporting and disclosure requirements.</a:t>
            </a:r>
          </a:p>
          <a:p>
            <a:pPr marL="457200" indent="-457200">
              <a:spcAft>
                <a:spcPts val="600"/>
              </a:spcAft>
              <a:buNone/>
            </a:pPr>
            <a:r>
              <a:rPr lang="en-US" dirty="0" smtClean="0"/>
              <a:t>2.  Unfair treatment of investors.</a:t>
            </a:r>
          </a:p>
          <a:p>
            <a:pPr marL="457200" indent="-457200">
              <a:spcAft>
                <a:spcPts val="600"/>
              </a:spcAft>
              <a:buNone/>
            </a:pPr>
            <a:r>
              <a:rPr lang="en-US" i="1" dirty="0" smtClean="0"/>
              <a:t>	SEC role: rules and monitoring of trading.</a:t>
            </a:r>
          </a:p>
          <a:p>
            <a:pPr marL="457200" indent="-457200">
              <a:spcAft>
                <a:spcPts val="600"/>
              </a:spcAft>
              <a:buNone/>
            </a:pPr>
            <a:r>
              <a:rPr lang="en-US" dirty="0" smtClean="0"/>
              <a:t>3.  Outright fraud and theft of investors’ funds.</a:t>
            </a:r>
          </a:p>
          <a:p>
            <a:pPr marL="457200" indent="-457200">
              <a:buNone/>
            </a:pPr>
            <a:r>
              <a:rPr lang="en-US" i="1" dirty="0" smtClean="0"/>
              <a:t>	SEC role: enforcement actions, lawsuits.</a:t>
            </a: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15.2</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Government Failure</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4495800"/>
          </a:xfrm>
        </p:spPr>
        <p:txBody>
          <a:bodyPr>
            <a:normAutofit/>
          </a:bodyPr>
          <a:lstStyle/>
          <a:p>
            <a:pPr marL="457200" indent="-457200">
              <a:buFont typeface="+mj-lt"/>
              <a:buAutoNum type="arabicPeriod"/>
            </a:pPr>
            <a:r>
              <a:rPr lang="en-US" dirty="0" smtClean="0"/>
              <a:t>Like markets, government policies and programs may fail.</a:t>
            </a:r>
          </a:p>
          <a:p>
            <a:pPr marL="457200" indent="-457200">
              <a:buFont typeface="+mj-lt"/>
              <a:buAutoNum type="arabicPeriod"/>
            </a:pPr>
            <a:r>
              <a:rPr lang="en-US" dirty="0" smtClean="0"/>
              <a:t>The Federal Reserve System failed to prevent bank failures in the 1930s.</a:t>
            </a:r>
          </a:p>
          <a:p>
            <a:pPr marL="457200" indent="-457200">
              <a:buFont typeface="+mj-lt"/>
              <a:buAutoNum type="arabicPeriod"/>
            </a:pPr>
            <a:r>
              <a:rPr lang="en-US" dirty="0" smtClean="0"/>
              <a:t>In 2008, the SEC failed to identify and take action against a totally fraudulent investment scheme run by Bernard </a:t>
            </a:r>
            <a:r>
              <a:rPr lang="en-US" dirty="0" err="1" smtClean="0"/>
              <a:t>Madoff</a:t>
            </a:r>
            <a:r>
              <a:rPr lang="en-US" dirty="0" smtClean="0"/>
              <a:t>, in which investors lost billions of dollars.</a:t>
            </a: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15.3</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What is a </a:t>
            </a:r>
            <a:r>
              <a:rPr lang="en-US" sz="2800" b="0" dirty="0" err="1" smtClean="0">
                <a:latin typeface="B New Century Schlbk Bold"/>
                <a:cs typeface="B New Century Schlbk Bold"/>
              </a:rPr>
              <a:t>Ponzi</a:t>
            </a:r>
            <a:r>
              <a:rPr lang="en-US" sz="2800" b="0" dirty="0" smtClean="0">
                <a:latin typeface="B New Century Schlbk Bold"/>
                <a:cs typeface="B New Century Schlbk Bold"/>
              </a:rPr>
              <a:t> Scheme?</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4495800"/>
          </a:xfrm>
        </p:spPr>
        <p:txBody>
          <a:bodyPr>
            <a:normAutofit/>
          </a:bodyPr>
          <a:lstStyle/>
          <a:p>
            <a:pPr marL="457200" indent="-457200"/>
            <a:r>
              <a:rPr lang="en-US" dirty="0" smtClean="0"/>
              <a:t>Named after Charles </a:t>
            </a:r>
            <a:r>
              <a:rPr lang="en-US" dirty="0" err="1" smtClean="0"/>
              <a:t>Ponzi</a:t>
            </a:r>
            <a:r>
              <a:rPr lang="en-US" dirty="0" smtClean="0"/>
              <a:t>, who </a:t>
            </a:r>
            <a:br>
              <a:rPr lang="en-US" dirty="0" smtClean="0"/>
            </a:br>
            <a:r>
              <a:rPr lang="en-US" dirty="0" smtClean="0"/>
              <a:t>was born in Italy but became a </a:t>
            </a:r>
            <a:br>
              <a:rPr lang="en-US" dirty="0" smtClean="0"/>
            </a:br>
            <a:r>
              <a:rPr lang="en-US" dirty="0" smtClean="0"/>
              <a:t>swindler in North America.</a:t>
            </a:r>
          </a:p>
          <a:p>
            <a:pPr marL="457200" indent="-457200"/>
            <a:r>
              <a:rPr lang="en-US" dirty="0" err="1" smtClean="0"/>
              <a:t>Ponzi</a:t>
            </a:r>
            <a:r>
              <a:rPr lang="en-US" dirty="0" smtClean="0"/>
              <a:t> schemes operate with no </a:t>
            </a:r>
            <a:br>
              <a:rPr lang="en-US" dirty="0" smtClean="0"/>
            </a:br>
            <a:r>
              <a:rPr lang="en-US" dirty="0" smtClean="0"/>
              <a:t>real profits or assets.</a:t>
            </a:r>
          </a:p>
          <a:p>
            <a:pPr marL="457200" indent="-457200"/>
            <a:r>
              <a:rPr lang="en-US" dirty="0" smtClean="0"/>
              <a:t>Investors are recruited with </a:t>
            </a:r>
            <a:br>
              <a:rPr lang="en-US" dirty="0" smtClean="0"/>
            </a:br>
            <a:r>
              <a:rPr lang="en-US" dirty="0" smtClean="0"/>
              <a:t>promises of high gains.</a:t>
            </a:r>
          </a:p>
          <a:p>
            <a:pPr marL="457200" indent="-457200"/>
            <a:r>
              <a:rPr lang="en-US" dirty="0" smtClean="0"/>
              <a:t>Early investors are paid with </a:t>
            </a:r>
            <a:br>
              <a:rPr lang="en-US" dirty="0" smtClean="0"/>
            </a:br>
            <a:r>
              <a:rPr lang="en-US" dirty="0" smtClean="0"/>
              <a:t>money collected from later investors.</a:t>
            </a:r>
          </a:p>
          <a:p>
            <a:pPr marL="457200" indent="-457200"/>
            <a:r>
              <a:rPr lang="en-US" dirty="0" smtClean="0"/>
              <a:t>Eventually such a scheme collapses since no real profits or assets exist to sustain it.</a:t>
            </a:r>
          </a:p>
        </p:txBody>
      </p:sp>
      <p:pic>
        <p:nvPicPr>
          <p:cNvPr id="11" name="Picture 10" descr="Ponzi.jpg"/>
          <p:cNvPicPr>
            <a:picLocks noChangeAspect="1"/>
          </p:cNvPicPr>
          <p:nvPr/>
        </p:nvPicPr>
        <p:blipFill>
          <a:blip r:embed="rId2" cstate="print"/>
          <a:stretch>
            <a:fillRect/>
          </a:stretch>
        </p:blipFill>
        <p:spPr>
          <a:xfrm>
            <a:off x="6313822" y="1676400"/>
            <a:ext cx="2119993" cy="3124200"/>
          </a:xfrm>
          <a:prstGeom prst="rect">
            <a:avLst/>
          </a:prstGeom>
        </p:spPr>
      </p:pic>
      <p:sp>
        <p:nvSpPr>
          <p:cNvPr id="12" name="TextBox 11"/>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15.4</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History’s Largest </a:t>
            </a:r>
            <a:r>
              <a:rPr lang="en-US" sz="2800" b="0" dirty="0" err="1" smtClean="0">
                <a:latin typeface="B New Century Schlbk Bold"/>
                <a:cs typeface="B New Century Schlbk Bold"/>
              </a:rPr>
              <a:t>Ponzi</a:t>
            </a:r>
            <a:r>
              <a:rPr lang="en-US" sz="2800" b="0" dirty="0" smtClean="0">
                <a:latin typeface="B New Century Schlbk Bold"/>
                <a:cs typeface="B New Century Schlbk Bold"/>
              </a:rPr>
              <a:t> Scheme</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4495800"/>
          </a:xfrm>
        </p:spPr>
        <p:txBody>
          <a:bodyPr>
            <a:normAutofit fontScale="92500" lnSpcReduction="20000"/>
          </a:bodyPr>
          <a:lstStyle/>
          <a:p>
            <a:pPr marL="457200" indent="-457200"/>
            <a:r>
              <a:rPr lang="en-US" dirty="0" smtClean="0"/>
              <a:t>Operated by New Yorker Bernard</a:t>
            </a:r>
            <a:br>
              <a:rPr lang="en-US" dirty="0" smtClean="0"/>
            </a:br>
            <a:r>
              <a:rPr lang="en-US" dirty="0" err="1" smtClean="0"/>
              <a:t>Madoff</a:t>
            </a:r>
            <a:r>
              <a:rPr lang="en-US" dirty="0" smtClean="0"/>
              <a:t>, 1991-2008.</a:t>
            </a:r>
          </a:p>
          <a:p>
            <a:pPr marL="457200" indent="-457200"/>
            <a:r>
              <a:rPr lang="en-US" dirty="0" smtClean="0"/>
              <a:t>Investor losses estimated at $65</a:t>
            </a:r>
            <a:br>
              <a:rPr lang="en-US" dirty="0" smtClean="0"/>
            </a:br>
            <a:r>
              <a:rPr lang="en-US" dirty="0" smtClean="0"/>
              <a:t>billion.</a:t>
            </a:r>
          </a:p>
          <a:p>
            <a:pPr marL="457200" indent="-457200"/>
            <a:r>
              <a:rPr lang="en-US" dirty="0" smtClean="0"/>
              <a:t>The scheme was based on no real</a:t>
            </a:r>
            <a:br>
              <a:rPr lang="en-US" dirty="0" smtClean="0"/>
            </a:br>
            <a:r>
              <a:rPr lang="en-US" dirty="0" smtClean="0"/>
              <a:t>assets or investments; it paid early</a:t>
            </a:r>
            <a:br>
              <a:rPr lang="en-US" dirty="0" smtClean="0"/>
            </a:br>
            <a:r>
              <a:rPr lang="en-US" dirty="0" smtClean="0"/>
              <a:t>investors with money from later</a:t>
            </a:r>
            <a:br>
              <a:rPr lang="en-US" dirty="0" smtClean="0"/>
            </a:br>
            <a:r>
              <a:rPr lang="en-US" dirty="0" smtClean="0"/>
              <a:t>investors.</a:t>
            </a:r>
          </a:p>
          <a:p>
            <a:pPr marL="457200" indent="-457200"/>
            <a:r>
              <a:rPr lang="en-US" dirty="0" smtClean="0"/>
              <a:t>The scheme, clearly with SEC </a:t>
            </a:r>
            <a:br>
              <a:rPr lang="en-US" dirty="0" smtClean="0"/>
            </a:br>
            <a:r>
              <a:rPr lang="en-US" dirty="0" smtClean="0"/>
              <a:t>jurisdiction, went undetected by the </a:t>
            </a:r>
            <a:br>
              <a:rPr lang="en-US" dirty="0" smtClean="0"/>
            </a:br>
            <a:r>
              <a:rPr lang="en-US" dirty="0" smtClean="0"/>
              <a:t>SEC:</a:t>
            </a:r>
          </a:p>
          <a:p>
            <a:pPr marL="857250" lvl="1" indent="-457200"/>
            <a:r>
              <a:rPr lang="en-US" dirty="0" smtClean="0"/>
              <a:t>SEC was repeatedly tipped off</a:t>
            </a:r>
          </a:p>
          <a:p>
            <a:pPr marL="857250" lvl="1" indent="-457200"/>
            <a:r>
              <a:rPr lang="en-US" dirty="0" smtClean="0"/>
              <a:t>Multiple examinations and investigations</a:t>
            </a:r>
          </a:p>
          <a:p>
            <a:pPr marL="857250" lvl="1" indent="-457200"/>
            <a:r>
              <a:rPr lang="en-US" dirty="0" smtClean="0"/>
              <a:t>Yet fraud went undetected</a:t>
            </a:r>
          </a:p>
        </p:txBody>
      </p:sp>
      <p:pic>
        <p:nvPicPr>
          <p:cNvPr id="12" name="Picture 11" descr="BernardMadoff.jpg"/>
          <p:cNvPicPr>
            <a:picLocks noChangeAspect="1"/>
          </p:cNvPicPr>
          <p:nvPr/>
        </p:nvPicPr>
        <p:blipFill>
          <a:blip r:embed="rId2" cstate="print"/>
          <a:stretch>
            <a:fillRect/>
          </a:stretch>
        </p:blipFill>
        <p:spPr>
          <a:xfrm>
            <a:off x="6172200" y="1676400"/>
            <a:ext cx="2363684" cy="2997708"/>
          </a:xfrm>
          <a:prstGeom prst="rect">
            <a:avLst/>
          </a:prstGeom>
        </p:spPr>
      </p:pic>
      <p:sp>
        <p:nvSpPr>
          <p:cNvPr id="13" name="TextBox 12"/>
          <p:cNvSpPr txBox="1"/>
          <p:nvPr/>
        </p:nvSpPr>
        <p:spPr>
          <a:xfrm>
            <a:off x="6248400" y="4648200"/>
            <a:ext cx="2133600" cy="369332"/>
          </a:xfrm>
          <a:prstGeom prst="rect">
            <a:avLst/>
          </a:prstGeom>
          <a:noFill/>
        </p:spPr>
        <p:txBody>
          <a:bodyPr wrap="square" rtlCol="0">
            <a:spAutoFit/>
          </a:bodyPr>
          <a:lstStyle/>
          <a:p>
            <a:pPr algn="ctr"/>
            <a:r>
              <a:rPr lang="en-US" dirty="0" smtClean="0">
                <a:latin typeface="Century" pitchFamily="18" charset="0"/>
              </a:rPr>
              <a:t>Bernard </a:t>
            </a:r>
            <a:r>
              <a:rPr lang="en-US" dirty="0" err="1" smtClean="0">
                <a:latin typeface="Century" pitchFamily="18" charset="0"/>
              </a:rPr>
              <a:t>Madoff</a:t>
            </a:r>
            <a:endParaRPr lang="en-US" dirty="0">
              <a:latin typeface="Century" pitchFamily="18" charset="0"/>
            </a:endParaRP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15.5</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Pay Your Money, Take Your Chances</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4495800"/>
          </a:xfrm>
        </p:spPr>
        <p:txBody>
          <a:bodyPr>
            <a:normAutofit/>
          </a:bodyPr>
          <a:lstStyle/>
          <a:p>
            <a:pPr marL="457200" indent="-457200">
              <a:buFont typeface="+mj-lt"/>
              <a:buAutoNum type="arabicPeriod"/>
            </a:pPr>
            <a:r>
              <a:rPr lang="en-US" dirty="0" smtClean="0"/>
              <a:t>Investing in stocks: potential for high returns, but with risk</a:t>
            </a:r>
          </a:p>
          <a:p>
            <a:pPr marL="457200" indent="-457200">
              <a:buFont typeface="+mj-lt"/>
              <a:buAutoNum type="arabicPeriod"/>
            </a:pPr>
            <a:r>
              <a:rPr lang="en-US" dirty="0" smtClean="0"/>
              <a:t>Some investors’ losses arise from ordinary business risk</a:t>
            </a:r>
          </a:p>
          <a:p>
            <a:pPr marL="457200" indent="-457200">
              <a:buFont typeface="+mj-lt"/>
              <a:buAutoNum type="arabicPeriod"/>
            </a:pPr>
            <a:r>
              <a:rPr lang="en-US" dirty="0" smtClean="0"/>
              <a:t>No government agency can remove this risk</a:t>
            </a:r>
          </a:p>
          <a:p>
            <a:pPr marL="457200" indent="-457200">
              <a:buFont typeface="+mj-lt"/>
              <a:buAutoNum type="arabicPeriod"/>
            </a:pPr>
            <a:r>
              <a:rPr lang="en-US" dirty="0" smtClean="0"/>
              <a:t>When fully informed investors lose money because of business results:</a:t>
            </a:r>
          </a:p>
          <a:p>
            <a:pPr marL="857250" lvl="1" indent="-457200"/>
            <a:r>
              <a:rPr lang="en-US" dirty="0" smtClean="0"/>
              <a:t>there is no market failure</a:t>
            </a:r>
          </a:p>
          <a:p>
            <a:pPr marL="857250" lvl="1" indent="-457200"/>
            <a:r>
              <a:rPr lang="en-US" dirty="0" smtClean="0"/>
              <a:t>there is no government failure</a:t>
            </a: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15.6</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A Classification Game</a:t>
            </a:r>
            <a:endParaRPr lang="en-US" sz="2800" b="0" dirty="0">
              <a:latin typeface="B New Century Schlbk Bold"/>
              <a:cs typeface="B New Century Schlbk Bold"/>
            </a:endParaRPr>
          </a:p>
        </p:txBody>
      </p:sp>
      <p:cxnSp>
        <p:nvCxnSpPr>
          <p:cNvPr id="7" name="Straight Connector 6"/>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Content Placeholder 7"/>
          <p:cNvSpPr>
            <a:spLocks noGrp="1"/>
          </p:cNvSpPr>
          <p:nvPr>
            <p:ph idx="1"/>
          </p:nvPr>
        </p:nvSpPr>
        <p:spPr>
          <a:xfrm>
            <a:off x="457200" y="1600200"/>
            <a:ext cx="8229600" cy="4495800"/>
          </a:xfrm>
        </p:spPr>
        <p:txBody>
          <a:bodyPr>
            <a:normAutofit/>
          </a:bodyPr>
          <a:lstStyle/>
          <a:p>
            <a:pPr marL="457200" indent="-457200">
              <a:buNone/>
            </a:pPr>
            <a:r>
              <a:rPr lang="en-US" dirty="0" smtClean="0"/>
              <a:t>Indicate your answer:</a:t>
            </a:r>
          </a:p>
          <a:p>
            <a:pPr marL="457200" indent="-457200">
              <a:buNone/>
            </a:pPr>
            <a:r>
              <a:rPr lang="en-US" sz="2200" dirty="0" smtClean="0"/>
              <a:t>Move to that side of the classroom for “market failure.”</a:t>
            </a:r>
          </a:p>
          <a:p>
            <a:pPr marL="457200" indent="-457200">
              <a:buNone/>
            </a:pPr>
            <a:endParaRPr lang="en-US" dirty="0" smtClean="0"/>
          </a:p>
          <a:p>
            <a:pPr marL="457200" indent="-457200">
              <a:buNone/>
            </a:pPr>
            <a:endParaRPr lang="en-US" dirty="0" smtClean="0"/>
          </a:p>
          <a:p>
            <a:pPr marL="457200" indent="-457200">
              <a:buNone/>
            </a:pPr>
            <a:endParaRPr lang="en-US" dirty="0" smtClean="0"/>
          </a:p>
          <a:p>
            <a:pPr marL="0" indent="0">
              <a:buNone/>
            </a:pPr>
            <a:r>
              <a:rPr lang="en-US" sz="2200" dirty="0" smtClean="0"/>
              <a:t>Move to that side of the classroom for “government failure.”</a:t>
            </a:r>
          </a:p>
          <a:p>
            <a:pPr marL="0" indent="0">
              <a:buNone/>
            </a:pPr>
            <a:endParaRPr lang="en-US" dirty="0" smtClean="0"/>
          </a:p>
          <a:p>
            <a:pPr marL="0" indent="0">
              <a:buNone/>
            </a:pPr>
            <a:endParaRPr lang="en-US" dirty="0" smtClean="0"/>
          </a:p>
          <a:p>
            <a:pPr marL="0" indent="0">
              <a:buNone/>
            </a:pPr>
            <a:r>
              <a:rPr lang="en-US" sz="2200" dirty="0" smtClean="0"/>
              <a:t>Stand in place if there is no market failure and no government failure.</a:t>
            </a:r>
          </a:p>
        </p:txBody>
      </p:sp>
      <p:sp>
        <p:nvSpPr>
          <p:cNvPr id="11" name="Right Arrow 10"/>
          <p:cNvSpPr/>
          <p:nvPr/>
        </p:nvSpPr>
        <p:spPr>
          <a:xfrm>
            <a:off x="3048000" y="4343400"/>
            <a:ext cx="2819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3048000" y="2590800"/>
            <a:ext cx="2819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0" name="TextBox 9"/>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15.7</a:t>
            </a:r>
            <a:endParaRPr lang="en-US" sz="1000" cap="small" dirty="0">
              <a:latin typeface="New Century Schlbk"/>
              <a:cs typeface="New Century Schlbk"/>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normAutofit/>
          </a:bodyPr>
          <a:lstStyle/>
          <a:p>
            <a:r>
              <a:rPr lang="en-US" sz="2800" b="0" dirty="0" smtClean="0">
                <a:latin typeface="B New Century Schlbk Bold"/>
                <a:cs typeface="B New Century Schlbk Bold"/>
              </a:rPr>
              <a:t>Pay Package Snag</a:t>
            </a:r>
            <a:endParaRPr lang="en-US" sz="2800" b="0" dirty="0">
              <a:latin typeface="B New Century Schlbk Bold"/>
              <a:cs typeface="B New Century Schlbk Bold"/>
            </a:endParaRPr>
          </a:p>
        </p:txBody>
      </p:sp>
      <p:cxnSp>
        <p:nvCxnSpPr>
          <p:cNvPr id="5" name="Straight Connector 4"/>
          <p:cNvCxnSpPr/>
          <p:nvPr/>
        </p:nvCxnSpPr>
        <p:spPr>
          <a:xfrm>
            <a:off x="533400" y="304800"/>
            <a:ext cx="807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533400" y="914400"/>
            <a:ext cx="80772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Content Placeholder 7"/>
          <p:cNvSpPr>
            <a:spLocks noGrp="1"/>
          </p:cNvSpPr>
          <p:nvPr>
            <p:ph idx="1"/>
          </p:nvPr>
        </p:nvSpPr>
        <p:spPr>
          <a:xfrm>
            <a:off x="457200" y="1600200"/>
            <a:ext cx="8229600" cy="2438400"/>
          </a:xfrm>
        </p:spPr>
        <p:txBody>
          <a:bodyPr>
            <a:normAutofit/>
          </a:bodyPr>
          <a:lstStyle/>
          <a:p>
            <a:pPr marL="0" indent="0">
              <a:buNone/>
            </a:pPr>
            <a:r>
              <a:rPr lang="en-US" dirty="0" smtClean="0"/>
              <a:t>Investment fund managers take on excessive risk because their pay packages reward them for high returns, but provide no penalty for losing shareholders’ money. The fund’s disclosures meet the letter of the law but they understate the risk.</a:t>
            </a:r>
          </a:p>
        </p:txBody>
      </p:sp>
      <p:sp>
        <p:nvSpPr>
          <p:cNvPr id="8" name="Right Arrow 7"/>
          <p:cNvSpPr/>
          <p:nvPr/>
        </p:nvSpPr>
        <p:spPr>
          <a:xfrm rot="10800000">
            <a:off x="5334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7620000" y="57912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7800" y="5715000"/>
            <a:ext cx="6248400" cy="307777"/>
          </a:xfrm>
          <a:prstGeom prst="rect">
            <a:avLst/>
          </a:prstGeom>
          <a:noFill/>
        </p:spPr>
        <p:txBody>
          <a:bodyPr wrap="square" rtlCol="0">
            <a:spAutoFit/>
          </a:bodyPr>
          <a:lstStyle/>
          <a:p>
            <a:pPr algn="ctr"/>
            <a:r>
              <a:rPr lang="en-US" sz="1400" dirty="0" smtClean="0">
                <a:latin typeface="Century" pitchFamily="18" charset="0"/>
              </a:rPr>
              <a:t>Market failure          No failure, stand in place          Government failure</a:t>
            </a:r>
            <a:endParaRPr lang="en-US" sz="1400" dirty="0">
              <a:latin typeface="Century" pitchFamily="18" charset="0"/>
            </a:endParaRPr>
          </a:p>
        </p:txBody>
      </p:sp>
      <p:sp>
        <p:nvSpPr>
          <p:cNvPr id="11" name="TextBox 10"/>
          <p:cNvSpPr txBox="1"/>
          <p:nvPr/>
        </p:nvSpPr>
        <p:spPr>
          <a:xfrm>
            <a:off x="762000" y="453479"/>
            <a:ext cx="7620000" cy="384721"/>
          </a:xfrm>
          <a:prstGeom prst="rect">
            <a:avLst/>
          </a:prstGeom>
          <a:noFill/>
        </p:spPr>
        <p:txBody>
          <a:bodyPr wrap="square" rtlCol="0">
            <a:spAutoFit/>
          </a:bodyPr>
          <a:lstStyle/>
          <a:p>
            <a:pPr algn="ctr"/>
            <a:r>
              <a:rPr lang="en-US" sz="1900" b="1" cap="small" dirty="0" smtClean="0">
                <a:solidFill>
                  <a:schemeClr val="tx2"/>
                </a:solidFill>
                <a:latin typeface="Century" pitchFamily="18" charset="0"/>
                <a:cs typeface="Times New Roman" pitchFamily="18" charset="0"/>
              </a:rPr>
              <a:t>Lesson  15 – The Role of Government in Financial Markets</a:t>
            </a:r>
            <a:endParaRPr lang="en-US" sz="1900" b="1" cap="small" dirty="0">
              <a:solidFill>
                <a:schemeClr val="tx2"/>
              </a:solidFill>
              <a:latin typeface="Century" pitchFamily="18" charset="0"/>
              <a:cs typeface="Times New Roman" pitchFamily="18" charset="0"/>
            </a:endParaRPr>
          </a:p>
        </p:txBody>
      </p:sp>
      <p:sp>
        <p:nvSpPr>
          <p:cNvPr id="12" name="TextBox 11"/>
          <p:cNvSpPr txBox="1"/>
          <p:nvPr/>
        </p:nvSpPr>
        <p:spPr>
          <a:xfrm>
            <a:off x="0" y="0"/>
            <a:ext cx="1295400" cy="246221"/>
          </a:xfrm>
          <a:prstGeom prst="rect">
            <a:avLst/>
          </a:prstGeom>
          <a:noFill/>
        </p:spPr>
        <p:txBody>
          <a:bodyPr wrap="square" rtlCol="0">
            <a:spAutoFit/>
          </a:bodyPr>
          <a:lstStyle/>
          <a:p>
            <a:r>
              <a:rPr lang="en-US" sz="1000" cap="small" dirty="0" smtClean="0">
                <a:latin typeface="New Century Schlbk"/>
                <a:cs typeface="New Century Schlbk"/>
              </a:rPr>
              <a:t>Slide 15.8</a:t>
            </a:r>
            <a:endParaRPr lang="en-US" sz="1000" cap="small" dirty="0">
              <a:latin typeface="New Century Schlbk"/>
              <a:cs typeface="New Century Schlbk"/>
            </a:endParaRPr>
          </a:p>
        </p:txBody>
      </p:sp>
    </p:spTree>
    <p:extLst>
      <p:ext uri="{BB962C8B-B14F-4D97-AF65-F5344CB8AC3E}">
        <p14:creationId xmlns:p14="http://schemas.microsoft.com/office/powerpoint/2010/main" val="3098422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842</Words>
  <Application>Microsoft Macintosh PowerPoint</Application>
  <PresentationFormat>On-screen Show (4:3)</PresentationFormat>
  <Paragraphs>106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Role of Government  in Financial Markets</vt:lpstr>
      <vt:lpstr>Financial Market Problems</vt:lpstr>
      <vt:lpstr>The SEC and Market Failure</vt:lpstr>
      <vt:lpstr>Government Failure</vt:lpstr>
      <vt:lpstr>What is a Ponzi Scheme?</vt:lpstr>
      <vt:lpstr>History’s Largest Ponzi Scheme</vt:lpstr>
      <vt:lpstr>Pay Your Money, Take Your Chances</vt:lpstr>
      <vt:lpstr>A Classification Game</vt:lpstr>
      <vt:lpstr>Pay Package Snag</vt:lpstr>
      <vt:lpstr>Grocery Startup</vt:lpstr>
      <vt:lpstr>Home-loan Mess</vt:lpstr>
      <vt:lpstr>AOL-Time Warner</vt:lpstr>
      <vt:lpstr>Senior Sales Push</vt:lpstr>
      <vt:lpstr>Your Results May Vary</vt:lpstr>
      <vt:lpstr>Two Kinds of Risk</vt:lpstr>
      <vt:lpstr>Why You’re Responsible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Carey</dc:creator>
  <cp:lastModifiedBy>Michelle Eilers</cp:lastModifiedBy>
  <cp:revision>118</cp:revision>
  <dcterms:created xsi:type="dcterms:W3CDTF">2012-09-12T16:50:05Z</dcterms:created>
  <dcterms:modified xsi:type="dcterms:W3CDTF">2012-09-25T18:09:18Z</dcterms:modified>
</cp:coreProperties>
</file>