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63" autoAdjust="0"/>
    <p:restoredTop sz="94647" autoAdjust="0"/>
  </p:normalViewPr>
  <p:slideViewPr>
    <p:cSldViewPr>
      <p:cViewPr varScale="1">
        <p:scale>
          <a:sx n="141" d="100"/>
          <a:sy n="141" d="100"/>
        </p:scale>
        <p:origin x="-7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9008F-EC35-4884-8F0A-34069903515C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891B6-D858-41E9-98ED-E99780619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F0D31-1518-44D6-9CED-DB461604AEFC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F4240-D80A-4781-97E1-1AB313B73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F0D31-1518-44D6-9CED-DB461604AEFC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F4240-D80A-4781-97E1-1AB313B73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F0D31-1518-44D6-9CED-DB461604AEFC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F4240-D80A-4781-97E1-1AB313B73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F0D31-1518-44D6-9CED-DB461604AEFC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F4240-D80A-4781-97E1-1AB313B73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F0D31-1518-44D6-9CED-DB461604AEFC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F4240-D80A-4781-97E1-1AB313B73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F0D31-1518-44D6-9CED-DB461604AEFC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F4240-D80A-4781-97E1-1AB313B73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F0D31-1518-44D6-9CED-DB461604AEFC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F4240-D80A-4781-97E1-1AB313B73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F0D31-1518-44D6-9CED-DB461604AEFC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F4240-D80A-4781-97E1-1AB313B73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F0D31-1518-44D6-9CED-DB461604AEFC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F4240-D80A-4781-97E1-1AB313B73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F0D31-1518-44D6-9CED-DB461604AEFC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F4240-D80A-4781-97E1-1AB313B73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F0D31-1518-44D6-9CED-DB461604AEFC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F4240-D80A-4781-97E1-1AB313B73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3400" y="6324600"/>
            <a:ext cx="807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i="0" kern="1200" cap="small" baseline="0" dirty="0" smtClean="0">
                <a:solidFill>
                  <a:schemeClr val="tx2"/>
                </a:solidFill>
                <a:latin typeface="Century" pitchFamily="18" charset="0"/>
                <a:ea typeface="+mn-ea"/>
                <a:cs typeface="Times New Roman" pitchFamily="18" charset="0"/>
              </a:rPr>
              <a:t>Learning, Earning, and Investing for a New Generation © Council for Economic Education, New York, NY</a:t>
            </a:r>
            <a:endParaRPr lang="en-US" sz="1100" b="0" i="0" cap="small" baseline="0" dirty="0">
              <a:solidFill>
                <a:schemeClr val="tx2"/>
              </a:solidFill>
              <a:latin typeface="Century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entury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Lucida Grande"/>
        <a:buChar char="■"/>
        <a:defRPr sz="2000" kern="1200">
          <a:solidFill>
            <a:schemeClr val="tx1"/>
          </a:solidFill>
          <a:latin typeface="Century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entury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Century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Century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5665"/>
            <a:ext cx="7772400" cy="1470025"/>
          </a:xfrm>
        </p:spPr>
        <p:txBody>
          <a:bodyPr/>
          <a:lstStyle/>
          <a:p>
            <a:r>
              <a:rPr lang="en-US" cap="small" dirty="0" smtClean="0">
                <a:solidFill>
                  <a:schemeClr val="tx2"/>
                </a:solidFill>
              </a:rPr>
              <a:t>How Are Stock Prices Determined?</a:t>
            </a:r>
            <a:endParaRPr lang="en-US" cap="small" dirty="0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2061865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9600" y="3433465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1524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chemeClr val="tx2"/>
                </a:solidFill>
                <a:latin typeface="Century" pitchFamily="18" charset="0"/>
              </a:rPr>
              <a:t>Lesson 14</a:t>
            </a:r>
            <a:endParaRPr lang="en-US" sz="2400" cap="small" dirty="0">
              <a:solidFill>
                <a:schemeClr val="tx2"/>
              </a:solidFill>
              <a:latin typeface="Century" pitchFamily="18" charset="0"/>
            </a:endParaRPr>
          </a:p>
        </p:txBody>
      </p:sp>
      <p:pic>
        <p:nvPicPr>
          <p:cNvPr id="9" name="Picture 8" descr="4photo graphic-bl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04" y="3840480"/>
            <a:ext cx="6864096" cy="1722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B New Century Schlbk Bold"/>
                <a:cs typeface="B New Century Schlbk Bold"/>
              </a:rPr>
              <a:t>Review of Supply and Demand</a:t>
            </a:r>
            <a:endParaRPr lang="en-US" sz="2800" b="0" dirty="0">
              <a:latin typeface="B New Century Schlbk Bold"/>
              <a:cs typeface="B New Century Schlbk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3048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9144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tx2"/>
                </a:solidFill>
                <a:latin typeface="Century" pitchFamily="18" charset="0"/>
                <a:cs typeface="Times New Roman" pitchFamily="18" charset="0"/>
              </a:rPr>
              <a:t>Lesson  14 – How are Stock Prices Determined?</a:t>
            </a:r>
            <a:endParaRPr lang="en-US" sz="2400" b="1" cap="small" dirty="0">
              <a:solidFill>
                <a:schemeClr val="tx2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law of demand states (regarding stocks) that buyers choose to purchase more shares at lower prices and fewer shares at higher prices, all else constant.</a:t>
            </a:r>
          </a:p>
          <a:p>
            <a:r>
              <a:rPr lang="en-US" dirty="0" smtClean="0"/>
              <a:t>The law of supply states (regarding stocks) that sellers choose to sell more shares at higher prices and fewer shares at lower prices, all else constant.</a:t>
            </a:r>
          </a:p>
          <a:p>
            <a:r>
              <a:rPr lang="en-US" dirty="0" smtClean="0"/>
              <a:t>An equilibrium price exists when the quantity of shares demanded at that price equals the quantity of share supplied.</a:t>
            </a:r>
          </a:p>
          <a:p>
            <a:r>
              <a:rPr lang="en-US" dirty="0" smtClean="0"/>
              <a:t>Stock prices change as a result of changes in the supply of and demand for shares of the stock in question.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cap="small" dirty="0" smtClean="0">
                <a:latin typeface="New Century Schlbk"/>
                <a:cs typeface="New Century Schlbk"/>
              </a:rPr>
              <a:t>Slide 14.9</a:t>
            </a:r>
            <a:endParaRPr lang="en-US" sz="1000" cap="small" dirty="0">
              <a:latin typeface="New Century Schlbk"/>
              <a:cs typeface="New Century Schlb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B New Century Schlbk Bold"/>
                <a:cs typeface="B New Century Schlbk Bold"/>
              </a:rPr>
              <a:t>Discovering the Law of Demand</a:t>
            </a:r>
            <a:endParaRPr lang="en-US" sz="2800" b="0" dirty="0">
              <a:latin typeface="B New Century Schlbk Bold"/>
              <a:cs typeface="B New Century Schlbk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3048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9144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628869"/>
              </p:ext>
            </p:extLst>
          </p:nvPr>
        </p:nvGraphicFramePr>
        <p:xfrm>
          <a:off x="533400" y="1981200"/>
          <a:ext cx="8229600" cy="3784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/>
                <a:gridCol w="1066800"/>
                <a:gridCol w="1066800"/>
                <a:gridCol w="1066800"/>
                <a:gridCol w="11430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Amount</a:t>
                      </a:r>
                      <a:r>
                        <a:rPr lang="en-US" baseline="0" dirty="0" smtClean="0">
                          <a:latin typeface="Century" pitchFamily="18" charset="0"/>
                        </a:rPr>
                        <a:t> you pay for one cup of Stomping Grounds Coffee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1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2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3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4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Total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$10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$5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$4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$3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$2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$1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$0 (free</a:t>
                      </a:r>
                      <a:r>
                        <a:rPr lang="en-US" baseline="0" dirty="0" smtClean="0">
                          <a:latin typeface="Century" pitchFamily="18" charset="0"/>
                        </a:rPr>
                        <a:t> coupons)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tx2"/>
                </a:solidFill>
                <a:latin typeface="Century" pitchFamily="18" charset="0"/>
                <a:cs typeface="Times New Roman" pitchFamily="18" charset="0"/>
              </a:rPr>
              <a:t>Lesson  14 – How are Stock Prices Determined?</a:t>
            </a:r>
            <a:endParaRPr lang="en-US" sz="2400" b="1" cap="small" dirty="0">
              <a:solidFill>
                <a:schemeClr val="tx2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cap="small" dirty="0" smtClean="0">
                <a:latin typeface="New Century Schlbk"/>
                <a:cs typeface="New Century Schlbk"/>
              </a:rPr>
              <a:t>Slide 14.1</a:t>
            </a:r>
            <a:endParaRPr lang="en-US" sz="1000" cap="small" dirty="0">
              <a:latin typeface="New Century Schlbk"/>
              <a:cs typeface="New Century Schlb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B New Century Schlbk Bold"/>
                <a:cs typeface="B New Century Schlbk Bold"/>
              </a:rPr>
              <a:t>Discovering the Law of Supply</a:t>
            </a:r>
            <a:endParaRPr lang="en-US" sz="2800" b="0" dirty="0">
              <a:latin typeface="B New Century Schlbk Bold"/>
              <a:cs typeface="B New Century Schlbk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3048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9144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189529"/>
              </p:ext>
            </p:extLst>
          </p:nvPr>
        </p:nvGraphicFramePr>
        <p:xfrm>
          <a:off x="533400" y="1981200"/>
          <a:ext cx="8229600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/>
                <a:gridCol w="1066800"/>
                <a:gridCol w="1066800"/>
                <a:gridCol w="1066800"/>
                <a:gridCol w="11430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Amount</a:t>
                      </a:r>
                      <a:r>
                        <a:rPr lang="en-US" baseline="0" dirty="0" smtClean="0">
                          <a:latin typeface="Century" pitchFamily="18" charset="0"/>
                        </a:rPr>
                        <a:t> you would receive as wages for one hour of work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1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2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3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4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Total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$30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$25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$20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$15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$10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$0 (volunteer)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tx2"/>
                </a:solidFill>
                <a:latin typeface="Century" pitchFamily="18" charset="0"/>
                <a:cs typeface="Times New Roman" pitchFamily="18" charset="0"/>
              </a:rPr>
              <a:t>Lesson  14 – How are Stock Prices Determined?</a:t>
            </a:r>
            <a:endParaRPr lang="en-US" sz="2400" b="1" cap="small" dirty="0">
              <a:solidFill>
                <a:schemeClr val="tx2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cap="small" dirty="0" smtClean="0">
                <a:latin typeface="New Century Schlbk"/>
                <a:cs typeface="New Century Schlbk"/>
              </a:rPr>
              <a:t>Slide 14.2</a:t>
            </a:r>
            <a:endParaRPr lang="en-US" sz="1000" cap="small" dirty="0">
              <a:latin typeface="New Century Schlbk"/>
              <a:cs typeface="New Century Schlb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B New Century Schlbk Bold"/>
                <a:cs typeface="B New Century Schlbk Bold"/>
              </a:rPr>
              <a:t>The Laws of Demand and Supply</a:t>
            </a:r>
            <a:endParaRPr lang="en-US" sz="2800" b="0" dirty="0">
              <a:latin typeface="B New Century Schlbk Bold"/>
              <a:cs typeface="B New Century Schlbk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3048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9144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877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B New Century Schlbk Bold"/>
                <a:cs typeface="B New Century Schlbk Bold"/>
              </a:rPr>
              <a:t>Law of Demand: </a:t>
            </a:r>
            <a:r>
              <a:rPr lang="en-US" dirty="0" smtClean="0"/>
              <a:t>At lower prices, people choose to buy more. At higher prices, people choose to buy less.</a:t>
            </a:r>
          </a:p>
          <a:p>
            <a:r>
              <a:rPr lang="en-US" dirty="0" smtClean="0">
                <a:latin typeface="B New Century Schlbk Bold"/>
                <a:cs typeface="B New Century Schlbk Bold"/>
              </a:rPr>
              <a:t>Law of Supply: </a:t>
            </a:r>
            <a:r>
              <a:rPr lang="en-US" dirty="0" smtClean="0"/>
              <a:t>At higher prices, people choose to produce more. At lower prices, people choose to produce less.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tx2"/>
                </a:solidFill>
                <a:latin typeface="Century" pitchFamily="18" charset="0"/>
                <a:cs typeface="Times New Roman" pitchFamily="18" charset="0"/>
              </a:rPr>
              <a:t>Lesson  14 – How are Stock Prices Determined?</a:t>
            </a:r>
            <a:endParaRPr lang="en-US" sz="2400" b="1" cap="small" dirty="0">
              <a:solidFill>
                <a:schemeClr val="tx2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cap="small" dirty="0" smtClean="0">
                <a:latin typeface="New Century Schlbk"/>
                <a:cs typeface="New Century Schlbk"/>
              </a:rPr>
              <a:t>Slide 14.3</a:t>
            </a:r>
            <a:endParaRPr lang="en-US" sz="1000" cap="small" dirty="0">
              <a:latin typeface="New Century Schlbk"/>
              <a:cs typeface="New Century Schlb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B New Century Schlbk Bold"/>
                <a:cs typeface="B New Century Schlbk Bold"/>
              </a:rPr>
              <a:t>Classroom Tally Sheet</a:t>
            </a:r>
            <a:endParaRPr lang="en-US" sz="2800" b="0" dirty="0">
              <a:latin typeface="B New Century Schlbk Bold"/>
              <a:cs typeface="B New Century Schlbk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3048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9144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885584"/>
              </p:ext>
            </p:extLst>
          </p:nvPr>
        </p:nvGraphicFramePr>
        <p:xfrm>
          <a:off x="533400" y="1828800"/>
          <a:ext cx="8001000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8400"/>
                <a:gridCol w="1981200"/>
                <a:gridCol w="18288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Price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Round 1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Round</a:t>
                      </a:r>
                      <a:r>
                        <a:rPr lang="en-US" baseline="0" dirty="0" smtClean="0">
                          <a:latin typeface="Century" pitchFamily="18" charset="0"/>
                        </a:rPr>
                        <a:t> 2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Round 3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$50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45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40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35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30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25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20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15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10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" pitchFamily="18" charset="0"/>
                        </a:rPr>
                        <a:t>$5</a:t>
                      </a:r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tx2"/>
                </a:solidFill>
                <a:latin typeface="Century" pitchFamily="18" charset="0"/>
                <a:cs typeface="Times New Roman" pitchFamily="18" charset="0"/>
              </a:rPr>
              <a:t>Lesson  14 – How are Stock Prices Determined?</a:t>
            </a:r>
            <a:endParaRPr lang="en-US" sz="2400" b="1" cap="small" dirty="0">
              <a:solidFill>
                <a:schemeClr val="tx2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cap="small" dirty="0" smtClean="0">
                <a:latin typeface="New Century Schlbk"/>
                <a:cs typeface="New Century Schlbk"/>
              </a:rPr>
              <a:t>Slide 14.4</a:t>
            </a:r>
            <a:endParaRPr lang="en-US" sz="1000" cap="small" dirty="0">
              <a:latin typeface="New Century Schlbk"/>
              <a:cs typeface="New Century Schlb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B New Century Schlbk Bold"/>
                <a:cs typeface="B New Century Schlbk Bold"/>
              </a:rPr>
              <a:t>Supply and Demand for</a:t>
            </a:r>
            <a:br>
              <a:rPr lang="en-US" sz="2800" b="0" dirty="0" smtClean="0">
                <a:latin typeface="B New Century Schlbk Bold"/>
                <a:cs typeface="B New Century Schlbk Bold"/>
              </a:rPr>
            </a:br>
            <a:r>
              <a:rPr lang="en-US" sz="2800" b="0" dirty="0" smtClean="0">
                <a:latin typeface="B New Century Schlbk Bold"/>
                <a:cs typeface="B New Century Schlbk Bold"/>
              </a:rPr>
              <a:t>Mighty Wings, Inc. Shares</a:t>
            </a:r>
            <a:endParaRPr lang="en-US" sz="2800" b="0" dirty="0">
              <a:latin typeface="B New Century Schlbk Bold"/>
              <a:cs typeface="B New Century Schlbk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3048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9144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 descr="LEI ch. 14 source file figure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642"/>
          <a:stretch>
            <a:fillRect/>
          </a:stretch>
        </p:blipFill>
        <p:spPr>
          <a:xfrm>
            <a:off x="2819400" y="1905000"/>
            <a:ext cx="3517608" cy="4201786"/>
          </a:xfrm>
        </p:spPr>
      </p:pic>
      <p:sp>
        <p:nvSpPr>
          <p:cNvPr id="8" name="TextBox 7"/>
          <p:cNvSpPr txBox="1"/>
          <p:nvPr/>
        </p:nvSpPr>
        <p:spPr>
          <a:xfrm>
            <a:off x="762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tx2"/>
                </a:solidFill>
                <a:latin typeface="Century" pitchFamily="18" charset="0"/>
                <a:cs typeface="Times New Roman" pitchFamily="18" charset="0"/>
              </a:rPr>
              <a:t>Lesson  14 – How are Stock Prices Determined?</a:t>
            </a:r>
            <a:endParaRPr lang="en-US" sz="2400" b="1" cap="small" dirty="0">
              <a:solidFill>
                <a:schemeClr val="tx2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cap="small" dirty="0" smtClean="0">
                <a:latin typeface="New Century Schlbk"/>
                <a:cs typeface="New Century Schlbk"/>
              </a:rPr>
              <a:t>Slide 14.5</a:t>
            </a:r>
            <a:endParaRPr lang="en-US" sz="1000" cap="small" dirty="0">
              <a:latin typeface="New Century Schlbk"/>
              <a:cs typeface="New Century Schlb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B New Century Schlbk Bold"/>
                <a:cs typeface="B New Century Schlbk Bold"/>
              </a:rPr>
              <a:t>Change in Demand for</a:t>
            </a:r>
            <a:br>
              <a:rPr lang="en-US" sz="2800" b="0" dirty="0" smtClean="0">
                <a:latin typeface="B New Century Schlbk Bold"/>
                <a:cs typeface="B New Century Schlbk Bold"/>
              </a:rPr>
            </a:br>
            <a:r>
              <a:rPr lang="en-US" sz="2800" b="0" dirty="0" smtClean="0">
                <a:latin typeface="B New Century Schlbk Bold"/>
                <a:cs typeface="B New Century Schlbk Bold"/>
              </a:rPr>
              <a:t>Mighty Wings, Inc. Shares</a:t>
            </a:r>
            <a:endParaRPr lang="en-US" sz="2800" b="0" dirty="0">
              <a:latin typeface="B New Century Schlbk Bold"/>
              <a:cs typeface="B New Century Schlbk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3048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9144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 descr="LEI ch. 14 source file figure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981200"/>
            <a:ext cx="4038600" cy="4075022"/>
          </a:xfrm>
        </p:spPr>
      </p:pic>
      <p:sp>
        <p:nvSpPr>
          <p:cNvPr id="8" name="TextBox 7"/>
          <p:cNvSpPr txBox="1"/>
          <p:nvPr/>
        </p:nvSpPr>
        <p:spPr>
          <a:xfrm>
            <a:off x="762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tx2"/>
                </a:solidFill>
                <a:latin typeface="Century" pitchFamily="18" charset="0"/>
                <a:cs typeface="Times New Roman" pitchFamily="18" charset="0"/>
              </a:rPr>
              <a:t>Lesson  14 – How are Stock Prices Determined?</a:t>
            </a:r>
            <a:endParaRPr lang="en-US" sz="2400" b="1" cap="small" dirty="0">
              <a:solidFill>
                <a:schemeClr val="tx2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cap="small" dirty="0" smtClean="0">
                <a:latin typeface="New Century Schlbk"/>
                <a:cs typeface="New Century Schlbk"/>
              </a:rPr>
              <a:t>Slide 14.6</a:t>
            </a:r>
            <a:endParaRPr lang="en-US" sz="1000" cap="small" dirty="0">
              <a:latin typeface="New Century Schlbk"/>
              <a:cs typeface="New Century Schlb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B New Century Schlbk Bold"/>
                <a:cs typeface="B New Century Schlbk Bold"/>
              </a:rPr>
              <a:t>Change in Supply for</a:t>
            </a:r>
            <a:br>
              <a:rPr lang="en-US" sz="2800" b="0" dirty="0" smtClean="0">
                <a:latin typeface="B New Century Schlbk Bold"/>
                <a:cs typeface="B New Century Schlbk Bold"/>
              </a:rPr>
            </a:br>
            <a:r>
              <a:rPr lang="en-US" sz="2800" b="0" dirty="0" smtClean="0">
                <a:latin typeface="B New Century Schlbk Bold"/>
                <a:cs typeface="B New Century Schlbk Bold"/>
              </a:rPr>
              <a:t>Mighty Wings, Inc. Shares</a:t>
            </a:r>
            <a:endParaRPr lang="en-US" sz="2800" b="0" dirty="0">
              <a:latin typeface="B New Century Schlbk Bold"/>
              <a:cs typeface="B New Century Schlbk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3048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9144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 descr="LEI ch. 14 source file figure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905000"/>
            <a:ext cx="4114800" cy="4151910"/>
          </a:xfrm>
        </p:spPr>
      </p:pic>
      <p:sp>
        <p:nvSpPr>
          <p:cNvPr id="8" name="TextBox 7"/>
          <p:cNvSpPr txBox="1"/>
          <p:nvPr/>
        </p:nvSpPr>
        <p:spPr>
          <a:xfrm>
            <a:off x="762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tx2"/>
                </a:solidFill>
                <a:latin typeface="Century" pitchFamily="18" charset="0"/>
                <a:cs typeface="Times New Roman" pitchFamily="18" charset="0"/>
              </a:rPr>
              <a:t>Lesson  14 – How are Stock Prices Determined?</a:t>
            </a:r>
            <a:endParaRPr lang="en-US" sz="2400" b="1" cap="small" dirty="0">
              <a:solidFill>
                <a:schemeClr val="tx2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cap="small" dirty="0" smtClean="0">
                <a:latin typeface="New Century Schlbk"/>
                <a:cs typeface="New Century Schlbk"/>
              </a:rPr>
              <a:t>Slide 14.7</a:t>
            </a:r>
            <a:endParaRPr lang="en-US" sz="1000" cap="small" dirty="0">
              <a:latin typeface="New Century Schlbk"/>
              <a:cs typeface="New Century Schlb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B New Century Schlbk Bold"/>
                <a:cs typeface="B New Century Schlbk Bold"/>
              </a:rPr>
              <a:t>The Role of Expectations</a:t>
            </a:r>
            <a:endParaRPr lang="en-US" sz="2800" b="0" dirty="0">
              <a:latin typeface="B New Century Schlbk Bold"/>
              <a:cs typeface="B New Century Schlbk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3048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9144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B New Century Schlbk Bold"/>
                <a:cs typeface="B New Century Schlbk Bold"/>
              </a:rPr>
              <a:t>Demand in Stock Markets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People are more likely to buy stock in a given company if the have positive expectations regarding the success of that company. </a:t>
            </a:r>
            <a:br>
              <a:rPr lang="en-US" dirty="0" smtClean="0"/>
            </a:br>
            <a:r>
              <a:rPr lang="en-US" dirty="0" smtClean="0"/>
              <a:t>They might expect:</a:t>
            </a:r>
          </a:p>
          <a:p>
            <a:pPr lvl="1"/>
            <a:r>
              <a:rPr lang="en-US" dirty="0" smtClean="0"/>
              <a:t>The share price to increase.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An improved dividend payment.</a:t>
            </a:r>
            <a:endParaRPr lang="en-US" dirty="0"/>
          </a:p>
          <a:p>
            <a:pPr>
              <a:buNone/>
            </a:pPr>
            <a:r>
              <a:rPr lang="en-US" dirty="0" smtClean="0">
                <a:latin typeface="B New Century Schlbk Bold"/>
                <a:cs typeface="B New Century Schlbk Bold"/>
              </a:rPr>
              <a:t>Supply in Stock Markets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People are more likely to sell stock in a given company if they have negative expectations regarding the success of that company.</a:t>
            </a:r>
            <a:br>
              <a:rPr lang="en-US" dirty="0" smtClean="0"/>
            </a:br>
            <a:r>
              <a:rPr lang="en-US" dirty="0" smtClean="0"/>
              <a:t>They might expect:</a:t>
            </a:r>
          </a:p>
          <a:p>
            <a:pPr lvl="1"/>
            <a:r>
              <a:rPr lang="en-US" dirty="0" smtClean="0"/>
              <a:t>The stock price to decrease in response to changes in the industry, world events, or other uncertainties.</a:t>
            </a:r>
          </a:p>
          <a:p>
            <a:pPr lvl="1"/>
            <a:r>
              <a:rPr lang="en-US" dirty="0" smtClean="0"/>
              <a:t>The dividend to decrease.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Better opportunities to purchase other stocks, bonds, or other types of investments.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tx2"/>
                </a:solidFill>
                <a:latin typeface="Century" pitchFamily="18" charset="0"/>
                <a:cs typeface="Times New Roman" pitchFamily="18" charset="0"/>
              </a:rPr>
              <a:t>Lesson  14 – How are Stock Prices Determined?</a:t>
            </a:r>
            <a:endParaRPr lang="en-US" sz="2400" b="1" cap="small" dirty="0">
              <a:solidFill>
                <a:schemeClr val="tx2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cap="small" dirty="0" smtClean="0">
                <a:latin typeface="New Century Schlbk"/>
                <a:cs typeface="New Century Schlbk"/>
              </a:rPr>
              <a:t>Slide 14.8</a:t>
            </a:r>
            <a:endParaRPr lang="en-US" sz="1000" cap="small" dirty="0">
              <a:latin typeface="New Century Schlbk"/>
              <a:cs typeface="New Century Schlb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407</Words>
  <Application>Microsoft Macintosh PowerPoint</Application>
  <PresentationFormat>On-screen Show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How Are Stock Prices Determined?</vt:lpstr>
      <vt:lpstr>Discovering the Law of Demand</vt:lpstr>
      <vt:lpstr>Discovering the Law of Supply</vt:lpstr>
      <vt:lpstr>The Laws of Demand and Supply</vt:lpstr>
      <vt:lpstr>Classroom Tally Sheet</vt:lpstr>
      <vt:lpstr>Supply and Demand for Mighty Wings, Inc. Shares</vt:lpstr>
      <vt:lpstr>Change in Demand for Mighty Wings, Inc. Shares</vt:lpstr>
      <vt:lpstr>Change in Supply for Mighty Wings, Inc. Shares</vt:lpstr>
      <vt:lpstr>The Role of Expectations</vt:lpstr>
      <vt:lpstr>Review of Supply and Demand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Carey</dc:creator>
  <cp:lastModifiedBy>Michelle Eilers</cp:lastModifiedBy>
  <cp:revision>118</cp:revision>
  <dcterms:created xsi:type="dcterms:W3CDTF">2012-09-12T16:50:05Z</dcterms:created>
  <dcterms:modified xsi:type="dcterms:W3CDTF">2012-09-25T18:07:58Z</dcterms:modified>
</cp:coreProperties>
</file>