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93" autoAdjust="0"/>
    <p:restoredTop sz="94647" autoAdjust="0"/>
  </p:normalViewPr>
  <p:slideViewPr>
    <p:cSldViewPr>
      <p:cViewPr varScale="1">
        <p:scale>
          <a:sx n="141" d="100"/>
          <a:sy n="141" d="100"/>
        </p:scale>
        <p:origin x="-9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008F-EC35-4884-8F0A-3406990351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91B6-D858-41E9-98ED-E99780619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3400" y="6324600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0" kern="1200" cap="small" baseline="0" dirty="0" smtClean="0">
                <a:solidFill>
                  <a:schemeClr val="tx2"/>
                </a:solidFill>
                <a:latin typeface="Century" pitchFamily="18" charset="0"/>
                <a:ea typeface="+mn-ea"/>
                <a:cs typeface="Times New Roman" pitchFamily="18" charset="0"/>
              </a:rPr>
              <a:t>Learning, Earning, and Investing for a New Generation © Council for Economic Education, New York, NY</a:t>
            </a:r>
            <a:endParaRPr lang="en-US" sz="1100" b="0" i="0" cap="small" baseline="0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entury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Lucida Grande"/>
        <a:buChar char="■"/>
        <a:defRPr sz="20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0090"/>
            <a:ext cx="7772400" cy="1470025"/>
          </a:xfrm>
        </p:spPr>
        <p:txBody>
          <a:bodyPr>
            <a:normAutofit/>
          </a:bodyPr>
          <a:lstStyle/>
          <a:p>
            <a:r>
              <a:rPr lang="en-US" sz="3800" cap="small" dirty="0" smtClean="0">
                <a:solidFill>
                  <a:schemeClr val="tx2"/>
                </a:solidFill>
              </a:rPr>
              <a:t>Why Not Save?</a:t>
            </a:r>
            <a:endParaRPr lang="en-US" sz="3800" cap="small" dirty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20618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30524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52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small" dirty="0" smtClean="0">
                <a:solidFill>
                  <a:schemeClr val="tx2"/>
                </a:solidFill>
                <a:latin typeface="Century" pitchFamily="18" charset="0"/>
              </a:rPr>
              <a:t>Lesson 13</a:t>
            </a:r>
            <a:endParaRPr lang="en-US" sz="2400" cap="small" dirty="0">
              <a:solidFill>
                <a:schemeClr val="tx2"/>
              </a:solidFill>
              <a:latin typeface="Century" pitchFamily="18" charset="0"/>
            </a:endParaRPr>
          </a:p>
        </p:txBody>
      </p:sp>
      <p:pic>
        <p:nvPicPr>
          <p:cNvPr id="9" name="Picture 8" descr="4photo graphic-bl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04" y="3459480"/>
            <a:ext cx="6864096" cy="172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Why Don’t People Save When They</a:t>
            </a:r>
            <a:br>
              <a:rPr lang="en-US" sz="2800" b="0" dirty="0" smtClean="0">
                <a:latin typeface="B New Century Schlbk Bold"/>
                <a:cs typeface="B New Century Schlbk Bold"/>
              </a:rPr>
            </a:br>
            <a:r>
              <a:rPr lang="en-US" sz="2800" b="0" dirty="0" smtClean="0">
                <a:latin typeface="B New Century Schlbk Bold"/>
                <a:cs typeface="B New Century Schlbk Bold"/>
              </a:rPr>
              <a:t>Know They Should?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374852"/>
              </p:ext>
            </p:extLst>
          </p:nvPr>
        </p:nvGraphicFramePr>
        <p:xfrm>
          <a:off x="457200" y="2057400"/>
          <a:ext cx="8229600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20574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B New Century Schlbk Bold"/>
                          <a:cs typeface="B New Century Schlbk Bold"/>
                        </a:rPr>
                        <a:t>Question</a:t>
                      </a:r>
                      <a:endParaRPr lang="en-US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B New Century Schlbk Bold"/>
                          <a:cs typeface="B New Century Schlbk Bold"/>
                        </a:rPr>
                        <a:t>Number of Yes Responses</a:t>
                      </a:r>
                      <a:endParaRPr lang="en-US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Century" pitchFamily="18" charset="0"/>
                        </a:rPr>
                        <a:t>How many of you know that smoking is</a:t>
                      </a:r>
                      <a:r>
                        <a:rPr lang="en-US" sz="1700" baseline="0" dirty="0" smtClean="0">
                          <a:latin typeface="Century" pitchFamily="18" charset="0"/>
                        </a:rPr>
                        <a:t> unhealthy?</a:t>
                      </a:r>
                      <a:endParaRPr lang="en-US" sz="17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Century" pitchFamily="18" charset="0"/>
                        </a:rPr>
                        <a:t>How many of you know people who smoke?</a:t>
                      </a:r>
                      <a:endParaRPr lang="en-US" sz="17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Century" pitchFamily="18" charset="0"/>
                        </a:rPr>
                        <a:t>How many of you know that eating food that are high in fat content, such as fast foods and packaged snacks, isn’t healthy?</a:t>
                      </a:r>
                      <a:endParaRPr lang="en-US" sz="17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Century" pitchFamily="18" charset="0"/>
                        </a:rPr>
                        <a:t>How many of you know people who eat foods that are high in fat content?</a:t>
                      </a:r>
                      <a:endParaRPr lang="en-US" sz="17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Century" pitchFamily="18" charset="0"/>
                        </a:rPr>
                        <a:t>How many of you know that regular exercise</a:t>
                      </a:r>
                      <a:r>
                        <a:rPr lang="en-US" sz="1700" baseline="0" dirty="0" smtClean="0">
                          <a:latin typeface="Century" pitchFamily="18" charset="0"/>
                        </a:rPr>
                        <a:t> provides many health benefits?</a:t>
                      </a:r>
                      <a:endParaRPr lang="en-US" sz="17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Century" pitchFamily="18" charset="0"/>
                        </a:rPr>
                        <a:t>How many of you know people who don’t exercise regularly?</a:t>
                      </a:r>
                      <a:endParaRPr lang="en-US" sz="17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13 – Why Not Save?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13.1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Costs and Benefits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87763"/>
          </a:xfrm>
        </p:spPr>
        <p:txBody>
          <a:bodyPr/>
          <a:lstStyle/>
          <a:p>
            <a:r>
              <a:rPr lang="en-US" dirty="0" smtClean="0"/>
              <a:t>Costs are all the things that have to be given up when a choice is made.</a:t>
            </a:r>
          </a:p>
          <a:p>
            <a:r>
              <a:rPr lang="en-US" dirty="0" smtClean="0"/>
              <a:t>Costs are negative.</a:t>
            </a:r>
          </a:p>
          <a:p>
            <a:r>
              <a:rPr lang="en-US" dirty="0" smtClean="0"/>
              <a:t>Benefits are any gains or favorable outcomes that make people more satisfied when a choice is made.</a:t>
            </a:r>
          </a:p>
          <a:p>
            <a:r>
              <a:rPr lang="en-US" dirty="0" smtClean="0"/>
              <a:t>Benefits are positive.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13 – Why Not Save?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13.2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The Costs and Benefits of Diet and Exercise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87763"/>
          </a:xfrm>
        </p:spPr>
        <p:txBody>
          <a:bodyPr/>
          <a:lstStyle/>
          <a:p>
            <a:r>
              <a:rPr lang="en-US" dirty="0" smtClean="0"/>
              <a:t>What are the benefits of eating a healthful diet and exercising regularly?</a:t>
            </a:r>
          </a:p>
          <a:p>
            <a:r>
              <a:rPr lang="en-US" dirty="0" smtClean="0"/>
              <a:t>Do these benefits of diet and exercise occur now or in the future?</a:t>
            </a:r>
          </a:p>
          <a:p>
            <a:r>
              <a:rPr lang="en-US" dirty="0" smtClean="0"/>
              <a:t>If people choose a healthful diet and exercise regularly, are they guaranteed these benefits? Can they count on them for sure?</a:t>
            </a:r>
          </a:p>
          <a:p>
            <a:r>
              <a:rPr lang="en-US" dirty="0" smtClean="0"/>
              <a:t>What are the costs of choosing a healthful diet and exercising regularly?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13 – Why Not Save?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13.3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The Costs and Benefits of Saving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87763"/>
          </a:xfrm>
        </p:spPr>
        <p:txBody>
          <a:bodyPr/>
          <a:lstStyle/>
          <a:p>
            <a:r>
              <a:rPr lang="en-US" dirty="0" smtClean="0"/>
              <a:t>Saving means setting money aside instead of spending it or using it to pay taxes.</a:t>
            </a:r>
          </a:p>
          <a:p>
            <a:r>
              <a:rPr lang="en-US" dirty="0" smtClean="0"/>
              <a:t>What are the benefits of saving?</a:t>
            </a:r>
          </a:p>
          <a:p>
            <a:r>
              <a:rPr lang="en-US" dirty="0" smtClean="0"/>
              <a:t>What are the costs of saving?</a:t>
            </a:r>
          </a:p>
          <a:p>
            <a:r>
              <a:rPr lang="en-US" dirty="0" smtClean="0"/>
              <a:t>When do the benefits of saving occur?</a:t>
            </a:r>
          </a:p>
          <a:p>
            <a:r>
              <a:rPr lang="en-US" dirty="0" smtClean="0"/>
              <a:t>When do the costs of saving occur?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13 – Why Not Save?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13.4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People Are Inconsistent Over Time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People are sometimes inconsistent in their plans and their actions.</a:t>
            </a:r>
          </a:p>
          <a:p>
            <a:pPr lvl="1"/>
            <a:r>
              <a:rPr lang="en-US" dirty="0" smtClean="0"/>
              <a:t>They promise themselves to eat less; but when the time comes to have a snack, they eat it.</a:t>
            </a:r>
          </a:p>
          <a:p>
            <a:pPr lvl="1"/>
            <a:r>
              <a:rPr lang="en-US" dirty="0" smtClean="0"/>
              <a:t>They promise themselves to exercise; but when the time comes to go running or biking or head to the gym, they choose to do something else.</a:t>
            </a:r>
          </a:p>
          <a:p>
            <a:r>
              <a:rPr lang="en-US" dirty="0" smtClean="0"/>
              <a:t>Spending may provide instant gratification; it often enables people to have what they want now.</a:t>
            </a:r>
          </a:p>
          <a:p>
            <a:r>
              <a:rPr lang="en-US" dirty="0" smtClean="0"/>
              <a:t>Saving is like passing up a snack or going to the gym. It requires sacrifice in the present for a reward in the future.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13 – Why Not Save?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13.5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Goals for Saving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87763"/>
          </a:xfrm>
        </p:spPr>
        <p:txBody>
          <a:bodyPr/>
          <a:lstStyle/>
          <a:p>
            <a:r>
              <a:rPr lang="en-US" dirty="0" smtClean="0"/>
              <a:t>People who save usually have savings goals. These are aims or desired results that people hope to achieve.</a:t>
            </a:r>
          </a:p>
          <a:p>
            <a:r>
              <a:rPr lang="en-US" dirty="0" smtClean="0"/>
              <a:t>Short-term savings goals are those that can be achieved in one year or less.</a:t>
            </a:r>
          </a:p>
          <a:p>
            <a:r>
              <a:rPr lang="en-US" dirty="0" smtClean="0"/>
              <a:t>Medium-term savings goals are those that can be achieved in one-to-five years.</a:t>
            </a:r>
          </a:p>
          <a:p>
            <a:r>
              <a:rPr lang="en-US" dirty="0" smtClean="0"/>
              <a:t>Long-term savings goals require more than five years to achieve.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13 – Why Not Save?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13.6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Types of Savings Goals?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13 – Why Not Save?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038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902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" pitchFamily="18" charset="0"/>
                        </a:rPr>
                        <a:t>Short</a:t>
                      </a:r>
                      <a:r>
                        <a:rPr lang="en-US" sz="2400" baseline="0" dirty="0" smtClean="0">
                          <a:latin typeface="Century" pitchFamily="18" charset="0"/>
                        </a:rPr>
                        <a:t>-Term</a:t>
                      </a:r>
                    </a:p>
                    <a:p>
                      <a:r>
                        <a:rPr lang="en-US" sz="2400" baseline="0" dirty="0" smtClean="0">
                          <a:latin typeface="Century" pitchFamily="18" charset="0"/>
                        </a:rPr>
                        <a:t>Savings Goals</a:t>
                      </a:r>
                      <a:endParaRPr lang="en-US" sz="2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" pitchFamily="18" charset="0"/>
                        </a:rPr>
                        <a:t>Medium-Term</a:t>
                      </a:r>
                    </a:p>
                    <a:p>
                      <a:r>
                        <a:rPr lang="en-US" sz="2400" dirty="0" smtClean="0">
                          <a:latin typeface="Century" pitchFamily="18" charset="0"/>
                        </a:rPr>
                        <a:t>Savings Goals</a:t>
                      </a:r>
                      <a:endParaRPr lang="en-US" sz="2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" pitchFamily="18" charset="0"/>
                        </a:rPr>
                        <a:t>Long-Term</a:t>
                      </a:r>
                    </a:p>
                    <a:p>
                      <a:r>
                        <a:rPr lang="en-US" sz="2400" dirty="0" smtClean="0">
                          <a:latin typeface="Century" pitchFamily="18" charset="0"/>
                        </a:rPr>
                        <a:t>Savings Goals</a:t>
                      </a:r>
                      <a:endParaRPr lang="en-US" sz="2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22727">
                <a:tc>
                  <a:txBody>
                    <a:bodyPr/>
                    <a:lstStyle/>
                    <a:p>
                      <a:endParaRPr lang="en-US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22727"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22727"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22727"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22727"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22727"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13.7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536</Words>
  <Application>Microsoft Macintosh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Why Not Save?</vt:lpstr>
      <vt:lpstr>Why Don’t People Save When They Know They Should?</vt:lpstr>
      <vt:lpstr>Costs and Benefits</vt:lpstr>
      <vt:lpstr>The Costs and Benefits of Diet and Exercise</vt:lpstr>
      <vt:lpstr>The Costs and Benefits of Saving</vt:lpstr>
      <vt:lpstr>People Are Inconsistent Over Time</vt:lpstr>
      <vt:lpstr>Goals for Saving</vt:lpstr>
      <vt:lpstr>Types of Savings Goals?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Carey</dc:creator>
  <cp:lastModifiedBy>Michelle Eilers</cp:lastModifiedBy>
  <cp:revision>118</cp:revision>
  <dcterms:created xsi:type="dcterms:W3CDTF">2012-09-12T16:50:05Z</dcterms:created>
  <dcterms:modified xsi:type="dcterms:W3CDTF">2012-09-25T18:07:21Z</dcterms:modified>
</cp:coreProperties>
</file>