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90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81" autoAdjust="0"/>
    <p:restoredTop sz="94647" autoAdjust="0"/>
  </p:normalViewPr>
  <p:slideViewPr>
    <p:cSldViewPr>
      <p:cViewPr varScale="1">
        <p:scale>
          <a:sx n="141" d="100"/>
          <a:sy n="141" d="100"/>
        </p:scale>
        <p:origin x="-81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3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9008F-EC35-4884-8F0A-34069903515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891B6-D858-41E9-98ED-E99780619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00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6172200"/>
            <a:ext cx="82296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533400" y="6324600"/>
            <a:ext cx="807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0" i="0" kern="1200" cap="small" baseline="0" dirty="0" smtClean="0">
                <a:solidFill>
                  <a:schemeClr val="tx2"/>
                </a:solidFill>
                <a:latin typeface="Century" pitchFamily="18" charset="0"/>
                <a:ea typeface="+mn-ea"/>
                <a:cs typeface="Times New Roman" pitchFamily="18" charset="0"/>
              </a:rPr>
              <a:t>Learning, Earning, and Investing for a New Generation © Council for Economic Education, New York, NY</a:t>
            </a:r>
            <a:endParaRPr lang="en-US" sz="1100" b="0" i="0" cap="small" baseline="0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Century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Lucida Grande"/>
        <a:buChar char="■"/>
        <a:defRPr sz="2000" kern="1200">
          <a:solidFill>
            <a:schemeClr val="tx1"/>
          </a:solidFill>
          <a:latin typeface="Century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Century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Century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Century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5665"/>
            <a:ext cx="7772400" cy="1470025"/>
          </a:xfrm>
        </p:spPr>
        <p:txBody>
          <a:bodyPr/>
          <a:lstStyle/>
          <a:p>
            <a:r>
              <a:rPr lang="en-US" cap="small" dirty="0" smtClean="0">
                <a:solidFill>
                  <a:schemeClr val="tx2"/>
                </a:solidFill>
              </a:rPr>
              <a:t>Building Wealth over</a:t>
            </a:r>
            <a:br>
              <a:rPr lang="en-US" cap="small" dirty="0" smtClean="0">
                <a:solidFill>
                  <a:schemeClr val="tx2"/>
                </a:solidFill>
              </a:rPr>
            </a:br>
            <a:r>
              <a:rPr lang="en-US" cap="small" dirty="0" smtClean="0">
                <a:solidFill>
                  <a:schemeClr val="tx2"/>
                </a:solidFill>
              </a:rPr>
              <a:t>the Long Term</a:t>
            </a:r>
            <a:endParaRPr lang="en-US" cap="small" dirty="0">
              <a:solidFill>
                <a:schemeClr val="tx2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09600" y="2061865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09600" y="3433465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2000" y="15240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cap="small" dirty="0" smtClean="0">
                <a:solidFill>
                  <a:schemeClr val="tx2"/>
                </a:solidFill>
                <a:latin typeface="Century" pitchFamily="18" charset="0"/>
              </a:rPr>
              <a:t>Lesson 9</a:t>
            </a:r>
            <a:endParaRPr lang="en-US" sz="2400" cap="small" dirty="0">
              <a:solidFill>
                <a:schemeClr val="tx2"/>
              </a:solidFill>
              <a:latin typeface="Century" pitchFamily="18" charset="0"/>
            </a:endParaRPr>
          </a:p>
        </p:txBody>
      </p:sp>
      <p:pic>
        <p:nvPicPr>
          <p:cNvPr id="9" name="Picture 8" descr="4photo graphic-bl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104" y="3840480"/>
            <a:ext cx="6864096" cy="1722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0" dirty="0" smtClean="0">
                <a:latin typeface="B New Century Schlbk Bold"/>
                <a:cs typeface="B New Century Schlbk Bold"/>
              </a:rPr>
              <a:t>Marcus’s Mistake (Cont.)</a:t>
            </a:r>
            <a:endParaRPr lang="en-US" sz="24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415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50051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entury" pitchFamily="18" charset="0"/>
                        </a:rPr>
                        <a:t>Year</a:t>
                      </a:r>
                      <a:endParaRPr lang="en-US" sz="1600" b="1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entury" pitchFamily="18" charset="0"/>
                        </a:rPr>
                        <a:t>Beginning</a:t>
                      </a:r>
                      <a:r>
                        <a:rPr lang="en-US" sz="1600" b="1" baseline="0" dirty="0" smtClean="0">
                          <a:latin typeface="Century" pitchFamily="18" charset="0"/>
                        </a:rPr>
                        <a:t> Balance</a:t>
                      </a:r>
                      <a:endParaRPr lang="en-US" sz="1600" b="1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entury" pitchFamily="18" charset="0"/>
                        </a:rPr>
                        <a:t>Addition to Principal</a:t>
                      </a:r>
                      <a:endParaRPr lang="en-US" sz="1600" b="1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entury" pitchFamily="18" charset="0"/>
                        </a:rPr>
                        <a:t>Return</a:t>
                      </a:r>
                      <a:endParaRPr lang="en-US" sz="1600" b="1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entury" pitchFamily="18" charset="0"/>
                        </a:rPr>
                        <a:t>Ending Balance</a:t>
                      </a:r>
                      <a:endParaRPr lang="en-US" sz="1600" b="1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24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$65,477.14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$5,342.17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$73,419.32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entury" pitchFamily="18" charset="0"/>
                        </a:rPr>
                        <a:t>25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$73,419.32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$5,977.55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$81,996.86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entury" pitchFamily="18" charset="0"/>
                        </a:rPr>
                        <a:t>26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$81,996.86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$6,663.75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$91,260.61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entury" pitchFamily="18" charset="0"/>
                        </a:rPr>
                        <a:t>27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$91,260.61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$7,404.85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$101,265.46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entury" pitchFamily="18" charset="0"/>
                        </a:rPr>
                        <a:t>28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$101,265.46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$8,205.24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$112,070.70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entury" pitchFamily="18" charset="0"/>
                        </a:rPr>
                        <a:t>29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$112,070.70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$9,069.66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$123,740.35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entury" pitchFamily="18" charset="0"/>
                        </a:rPr>
                        <a:t>30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$123,740.35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$10,003.23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$136,343.58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entury" pitchFamily="18" charset="0"/>
                        </a:rPr>
                        <a:t>31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$136,343,58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$11,011.49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$149,955.07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entury" pitchFamily="18" charset="0"/>
                        </a:rPr>
                        <a:t>32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$149,955.07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$12,100.41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$164,655.47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entury" pitchFamily="18" charset="0"/>
                        </a:rPr>
                        <a:t>33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$164,655.47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$13,276.44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$180,531.91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entury" pitchFamily="18" charset="0"/>
                        </a:rPr>
                        <a:t>34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$180,531.91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$14,546.55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$197,678.46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entury" pitchFamily="18" charset="0"/>
                        </a:rPr>
                        <a:t>35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$197,678.46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$15,918.28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$216,196.74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entury" pitchFamily="18" charset="0"/>
                        </a:rPr>
                        <a:t>36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$216,196.74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$17,399.74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$236,196.48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391924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9 – Building Wealth over the Long Term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9.9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0" dirty="0" smtClean="0">
                <a:latin typeface="B New Century Schlbk Bold"/>
                <a:cs typeface="B New Century Schlbk Bold"/>
              </a:rPr>
              <a:t>Marcus’s Mistake (Cont.)</a:t>
            </a:r>
            <a:endParaRPr lang="en-US" sz="24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223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50051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entury" pitchFamily="18" charset="0"/>
                        </a:rPr>
                        <a:t>Year</a:t>
                      </a:r>
                      <a:endParaRPr lang="en-US" sz="1600" b="1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entury" pitchFamily="18" charset="0"/>
                        </a:rPr>
                        <a:t>Beginning</a:t>
                      </a:r>
                      <a:r>
                        <a:rPr lang="en-US" sz="1600" b="1" baseline="0" dirty="0" smtClean="0">
                          <a:latin typeface="Century" pitchFamily="18" charset="0"/>
                        </a:rPr>
                        <a:t> Balance</a:t>
                      </a:r>
                      <a:endParaRPr lang="en-US" sz="1600" b="1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entury" pitchFamily="18" charset="0"/>
                        </a:rPr>
                        <a:t>Addition to Principal</a:t>
                      </a:r>
                      <a:endParaRPr lang="en-US" sz="1600" b="1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entury" pitchFamily="18" charset="0"/>
                        </a:rPr>
                        <a:t>Return</a:t>
                      </a:r>
                      <a:endParaRPr lang="en-US" sz="1600" b="1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entury" pitchFamily="18" charset="0"/>
                        </a:rPr>
                        <a:t>Ending Balance</a:t>
                      </a:r>
                      <a:endParaRPr lang="en-US" sz="1600" b="1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37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$236,196.48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$18,999.72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$257,796.20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38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$257,796.20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$20,727.70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$281,123.89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39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$281,123.89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$22,593.91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$306,317.80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40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$306,317.80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$24,609.42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$333,527.23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41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$333,527.23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$26,786.18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$362,913.41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42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$362,913.41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$29,137.07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$394,650.48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43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$394,650.48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$31,676.04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$428,926.52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44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$428,926.52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$34,418.12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$465,944,64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45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$465,944.64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$37,379.57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$505,924.21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391924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9 – Building Wealth over the Long Term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9.10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0" dirty="0" smtClean="0">
                <a:latin typeface="B New Century Schlbk Bold"/>
                <a:cs typeface="B New Century Schlbk Bold"/>
              </a:rPr>
              <a:t>Buy and Hold</a:t>
            </a:r>
            <a:endParaRPr lang="en-US" sz="32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000" dirty="0" smtClean="0"/>
              <a:t>In order to leave money in savings or investments, you have to do these things: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Spend less than you receive. How?</a:t>
            </a:r>
          </a:p>
          <a:p>
            <a:pPr lvl="1">
              <a:spcAft>
                <a:spcPts val="600"/>
              </a:spcAft>
              <a:buNone/>
            </a:pPr>
            <a:r>
              <a:rPr lang="en-US" sz="1600" dirty="0" smtClean="0"/>
              <a:t>	Perhaps you could …</a:t>
            </a:r>
          </a:p>
          <a:p>
            <a:pPr lvl="1">
              <a:spcAft>
                <a:spcPts val="600"/>
              </a:spcAft>
              <a:buNone/>
            </a:pPr>
            <a:r>
              <a:rPr lang="en-US" sz="1600" dirty="0" smtClean="0"/>
              <a:t>	Earn more by improving your formal education or job skills.</a:t>
            </a:r>
          </a:p>
          <a:p>
            <a:pPr lvl="1">
              <a:spcAft>
                <a:spcPts val="600"/>
              </a:spcAft>
              <a:buNone/>
            </a:pPr>
            <a:r>
              <a:rPr lang="en-US" sz="1600" dirty="0" smtClean="0"/>
              <a:t>	Spend less by using a budget to keep track of where your money is going.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Become connected to financial institutions. How?</a:t>
            </a:r>
          </a:p>
          <a:p>
            <a:pPr lvl="1">
              <a:spcAft>
                <a:spcPts val="600"/>
              </a:spcAft>
              <a:buNone/>
            </a:pPr>
            <a:r>
              <a:rPr lang="en-US" sz="1600" dirty="0" smtClean="0"/>
              <a:t>	Open and maintain accounts at mainstream financial institutions – banks, credit unions, and brokerages.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Manage your credit responsibly. How?</a:t>
            </a:r>
          </a:p>
          <a:p>
            <a:pPr lvl="1" indent="0">
              <a:spcAft>
                <a:spcPts val="600"/>
              </a:spcAft>
              <a:buNone/>
            </a:pPr>
            <a:r>
              <a:rPr lang="en-US" sz="1600" dirty="0" smtClean="0"/>
              <a:t>Limit the number of credit cards you have.</a:t>
            </a:r>
          </a:p>
          <a:p>
            <a:pPr lvl="1" indent="0">
              <a:spcAft>
                <a:spcPts val="600"/>
              </a:spcAft>
              <a:buNone/>
            </a:pPr>
            <a:r>
              <a:rPr lang="en-US" sz="1600" dirty="0" smtClean="0"/>
              <a:t>Limit your purchases to amounts you can pay off each month.</a:t>
            </a:r>
          </a:p>
          <a:p>
            <a:pPr lvl="1" indent="0">
              <a:spcAft>
                <a:spcPts val="600"/>
              </a:spcAft>
              <a:buNone/>
            </a:pPr>
            <a:r>
              <a:rPr lang="en-US" sz="1600" dirty="0" smtClean="0"/>
              <a:t>Apply for loans when you are confident that your current income (in the case of college loans, future income) will allow you to repay the loan.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0" y="391924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9 – Building Wealth over the Long Term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9.11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0" dirty="0" smtClean="0">
                <a:latin typeface="B New Century Schlbk Bold"/>
                <a:cs typeface="B New Century Schlbk Bold"/>
              </a:rPr>
              <a:t>The Stock Market Roller Coaster</a:t>
            </a:r>
            <a:endParaRPr lang="en-US" sz="32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000" dirty="0" smtClean="0"/>
              <a:t>If you buy and sell on the ups and downs, you may lose money.</a:t>
            </a:r>
          </a:p>
          <a:p>
            <a:pPr marL="0" indent="0">
              <a:spcAft>
                <a:spcPts val="600"/>
              </a:spcAft>
              <a:buNone/>
            </a:pPr>
            <a:endParaRPr lang="en-US" sz="2000" dirty="0" smtClean="0"/>
          </a:p>
          <a:p>
            <a:pPr marL="0" indent="0">
              <a:spcAft>
                <a:spcPts val="600"/>
              </a:spcAft>
              <a:buNone/>
            </a:pPr>
            <a:endParaRPr lang="en-US" sz="2000" dirty="0" smtClean="0"/>
          </a:p>
          <a:p>
            <a:pPr marL="0" indent="0">
              <a:spcAft>
                <a:spcPts val="600"/>
              </a:spcAft>
              <a:buNone/>
            </a:pPr>
            <a:endParaRPr lang="en-US" sz="2000" dirty="0" smtClean="0"/>
          </a:p>
          <a:p>
            <a:pPr marL="0" indent="0">
              <a:spcAft>
                <a:spcPts val="600"/>
              </a:spcAft>
              <a:buNone/>
            </a:pPr>
            <a:endParaRPr lang="en-US" sz="2000" dirty="0" smtClean="0"/>
          </a:p>
          <a:p>
            <a:pPr marL="0" indent="0">
              <a:spcAft>
                <a:spcPts val="600"/>
              </a:spcAft>
              <a:buNone/>
            </a:pPr>
            <a:endParaRPr lang="en-US" sz="2000" dirty="0" smtClean="0"/>
          </a:p>
          <a:p>
            <a:pPr marL="0" indent="0">
              <a:spcAft>
                <a:spcPts val="600"/>
              </a:spcAft>
              <a:buNone/>
            </a:pPr>
            <a:endParaRPr lang="en-US" sz="2000" dirty="0" smtClean="0"/>
          </a:p>
          <a:p>
            <a:pPr marL="0" indent="0">
              <a:spcAft>
                <a:spcPts val="600"/>
              </a:spcAft>
              <a:buNone/>
            </a:pPr>
            <a:endParaRPr lang="en-US" sz="20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 smtClean="0"/>
              <a:t>Those who have held stocks for the long term have found the ups are greater than the downs.</a:t>
            </a:r>
          </a:p>
        </p:txBody>
      </p:sp>
      <p:pic>
        <p:nvPicPr>
          <p:cNvPr id="11" name="Picture 10" descr="Roller coas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5389" y="2133600"/>
            <a:ext cx="5559811" cy="3048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62000" y="391924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9 – Building Wealth over the Long Term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9.12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0" dirty="0" smtClean="0">
                <a:latin typeface="B New Century Schlbk Bold"/>
                <a:cs typeface="B New Century Schlbk Bold"/>
              </a:rPr>
              <a:t>Don’t Put All Your Eggs in One Basket</a:t>
            </a:r>
            <a:endParaRPr lang="en-US" sz="32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endParaRPr lang="en-US" sz="2000" dirty="0" smtClean="0"/>
          </a:p>
          <a:p>
            <a:pPr marL="0" indent="0">
              <a:spcAft>
                <a:spcPts val="600"/>
              </a:spcAft>
              <a:buNone/>
            </a:pPr>
            <a:endParaRPr lang="en-US" sz="2000" dirty="0" smtClean="0"/>
          </a:p>
          <a:p>
            <a:pPr marL="0" indent="0">
              <a:spcAft>
                <a:spcPts val="600"/>
              </a:spcAft>
              <a:buNone/>
            </a:pPr>
            <a:endParaRPr lang="en-US" sz="2000" dirty="0" smtClean="0"/>
          </a:p>
          <a:p>
            <a:pPr marL="0" indent="0">
              <a:spcAft>
                <a:spcPts val="600"/>
              </a:spcAft>
              <a:buNone/>
            </a:pPr>
            <a:endParaRPr lang="en-US" sz="2000" dirty="0" smtClean="0"/>
          </a:p>
          <a:p>
            <a:pPr marL="0" indent="0">
              <a:spcAft>
                <a:spcPts val="600"/>
              </a:spcAft>
              <a:buNone/>
            </a:pPr>
            <a:endParaRPr lang="en-US" sz="2000" dirty="0" smtClean="0"/>
          </a:p>
          <a:p>
            <a:pPr marL="0" indent="0">
              <a:spcAft>
                <a:spcPts val="600"/>
              </a:spcAft>
              <a:buNone/>
            </a:pPr>
            <a:endParaRPr lang="en-US" sz="2000" dirty="0" smtClean="0"/>
          </a:p>
          <a:p>
            <a:pPr marL="0" indent="0">
              <a:spcAft>
                <a:spcPts val="600"/>
              </a:spcAft>
              <a:buNone/>
            </a:pPr>
            <a:endParaRPr lang="en-US" sz="20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US" dirty="0" smtClean="0"/>
              <a:t>With your money spread out across a variety of assets (stocks, bonds, and cash, for example), you’re not hurt badly when any one asset does poorly.</a:t>
            </a:r>
          </a:p>
        </p:txBody>
      </p:sp>
      <p:pic>
        <p:nvPicPr>
          <p:cNvPr id="12" name="Picture 11" descr="Eggs Bask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1752600"/>
            <a:ext cx="3657600" cy="298750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62000" y="391924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9 – Building Wealth over the Long Term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9.13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Forms of Saving and Investing:</a:t>
            </a:r>
            <a:br>
              <a:rPr lang="en-US" sz="2800" b="0" dirty="0" smtClean="0">
                <a:latin typeface="B New Century Schlbk Bold"/>
                <a:cs typeface="B New Century Schlbk Bold"/>
              </a:rPr>
            </a:br>
            <a:r>
              <a:rPr lang="en-US" sz="2800" b="0" dirty="0" smtClean="0">
                <a:latin typeface="B New Century Schlbk Bold"/>
                <a:cs typeface="B New Century Schlbk Bold"/>
              </a:rPr>
              <a:t>Some Benefits and Costs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196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200" dirty="0" smtClean="0"/>
              <a:t>Savings accounts: provide a small but steady return.</a:t>
            </a:r>
          </a:p>
          <a:p>
            <a:pPr>
              <a:spcAft>
                <a:spcPts val="600"/>
              </a:spcAft>
            </a:pPr>
            <a:r>
              <a:rPr lang="en-US" sz="2200" dirty="0" smtClean="0"/>
              <a:t>Certificates of deposit: very safe, but instant access carries a penalty.</a:t>
            </a:r>
          </a:p>
          <a:p>
            <a:pPr>
              <a:spcAft>
                <a:spcPts val="600"/>
              </a:spcAft>
            </a:pPr>
            <a:r>
              <a:rPr lang="en-US" sz="2200" dirty="0" smtClean="0"/>
              <a:t>Bonds: lending money to a corporation or government, with a promise of higher returns that those offered by bank savings accounts and CDs.</a:t>
            </a:r>
          </a:p>
          <a:p>
            <a:pPr>
              <a:spcAft>
                <a:spcPts val="600"/>
              </a:spcAft>
            </a:pPr>
            <a:r>
              <a:rPr lang="en-US" sz="2200" dirty="0" smtClean="0"/>
              <a:t>Stocks: part ownership in a company, offering higher risks and, potentially, higher returns than some other investments.</a:t>
            </a:r>
          </a:p>
          <a:p>
            <a:pPr>
              <a:spcAft>
                <a:spcPts val="600"/>
              </a:spcAft>
            </a:pPr>
            <a:r>
              <a:rPr lang="en-US" sz="2200" dirty="0" smtClean="0"/>
              <a:t>Real estate: the risks and benefits of being a landlord.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0" y="391924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9 – Building Wealth over the Long Term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9.14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Investment Situations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19600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/>
              <a:t>You have $5,000 to invest. No other information is available.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/>
              <a:t>You have $4,000 that you’ll need six months from now.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/>
              <a:t>You inherited $10,000 from your great-aunt; she has suggested that you save it for use in your old age.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/>
              <a:t>You are just starting a career and can save $50 per month for retirement.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/>
              <a:t>A new baby arrives, and Mom and Dad plan to save $100 a month for the child’s college education.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0" y="391924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9 – Building Wealth over the Long Term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9.15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The Pyramid of Risk and Return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2" name="Content Placeholder 11" descr="L9 Risk pyrami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600200"/>
            <a:ext cx="7537694" cy="4419600"/>
          </a:xfrm>
        </p:spPr>
      </p:pic>
      <p:sp>
        <p:nvSpPr>
          <p:cNvPr id="8" name="TextBox 7"/>
          <p:cNvSpPr txBox="1"/>
          <p:nvPr/>
        </p:nvSpPr>
        <p:spPr>
          <a:xfrm>
            <a:off x="762000" y="391924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9 – Building Wealth over the Long Term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9.16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Mutual Funds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96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A mutual fund pools investor’s money.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The fund puts its investors’ money into the markets on their behalf.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In effect, investors own small amounts of many different assets.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Mutual funds enable investors to avoid the risk that comes from owning any one asset. In other words, mutual funds make it easy to diversify.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0" y="391924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9 – Building Wealth over the Long Term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9.17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Floor Marker 1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19600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  <a:buNone/>
            </a:pPr>
            <a:r>
              <a:rPr lang="en-US" sz="8000" dirty="0" smtClean="0">
                <a:latin typeface="B New Century Schlbk Bold"/>
                <a:cs typeface="B New Century Schlbk Bold"/>
              </a:rPr>
              <a:t>Savings</a:t>
            </a:r>
          </a:p>
          <a:p>
            <a:pPr algn="ctr">
              <a:spcAft>
                <a:spcPts val="600"/>
              </a:spcAft>
              <a:buNone/>
            </a:pPr>
            <a:r>
              <a:rPr lang="en-US" sz="8000" dirty="0" smtClean="0">
                <a:latin typeface="B New Century Schlbk Bold"/>
                <a:cs typeface="B New Century Schlbk Bold"/>
              </a:rPr>
              <a:t>Account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0" y="391924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9 – Building Wealth over the Long Term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0" dirty="0" smtClean="0">
                <a:latin typeface="B New Century Schlbk Bold"/>
                <a:cs typeface="B New Century Schlbk Bold"/>
              </a:rPr>
              <a:t>Three Rules for Building Wealth</a:t>
            </a:r>
            <a:endParaRPr lang="en-US" sz="3200" b="0" dirty="0">
              <a:latin typeface="B New Century Schlbk Bold"/>
              <a:cs typeface="B New Century Schlbk Bold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9600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Start early.</a:t>
            </a:r>
          </a:p>
          <a:p>
            <a:pPr marL="85725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Give money time to grow.</a:t>
            </a:r>
          </a:p>
          <a:p>
            <a:pPr marL="857250" lvl="1" indent="-457200">
              <a:spcAft>
                <a:spcPts val="600"/>
              </a:spcAft>
              <a:buNone/>
            </a:pPr>
            <a:endParaRPr lang="en-US" sz="1200" dirty="0" smtClean="0"/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Buy and hold.</a:t>
            </a:r>
          </a:p>
          <a:p>
            <a:pPr marL="85725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Keep your money invested.</a:t>
            </a:r>
          </a:p>
          <a:p>
            <a:pPr marL="857250" lvl="1" indent="-457200">
              <a:spcAft>
                <a:spcPts val="600"/>
              </a:spcAft>
              <a:buNone/>
            </a:pPr>
            <a:endParaRPr lang="en-US" sz="1200" dirty="0" smtClean="0"/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Diversify.</a:t>
            </a:r>
          </a:p>
          <a:p>
            <a:pPr marL="85725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Don’t put all your eggs in one basket.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2000" y="391924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9 – Building Wealth over the Long Term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9.1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Floor Marker 2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19600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  <a:buNone/>
            </a:pPr>
            <a:r>
              <a:rPr lang="en-US" sz="8000" dirty="0" smtClean="0">
                <a:latin typeface="B New Century Schlbk Bold"/>
                <a:cs typeface="B New Century Schlbk Bold"/>
              </a:rPr>
              <a:t>Certificate</a:t>
            </a:r>
          </a:p>
          <a:p>
            <a:pPr algn="ctr">
              <a:spcAft>
                <a:spcPts val="600"/>
              </a:spcAft>
              <a:buNone/>
            </a:pPr>
            <a:r>
              <a:rPr lang="en-US" sz="8000" dirty="0" smtClean="0">
                <a:latin typeface="B New Century Schlbk Bold"/>
                <a:cs typeface="B New Century Schlbk Bold"/>
              </a:rPr>
              <a:t>Of Deposit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0" y="391924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9 – Building Wealth over the Long Term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Floor Marker 3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1676400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  <a:buNone/>
            </a:pPr>
            <a:r>
              <a:rPr lang="en-US" sz="8000" dirty="0" smtClean="0">
                <a:latin typeface="B New Century Schlbk Bold"/>
                <a:cs typeface="B New Century Schlbk Bold"/>
              </a:rPr>
              <a:t>Bonds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0" y="391924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9 – Building Wealth over the Long Term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Floor Marker 4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9 – Building Wealth over the Long Term</a:t>
            </a:r>
            <a:endParaRPr lang="en-US" sz="2400" b="1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1676400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  <a:buNone/>
            </a:pPr>
            <a:r>
              <a:rPr lang="en-US" sz="8000" dirty="0" smtClean="0">
                <a:latin typeface="B New Century Schlbk Bold"/>
                <a:cs typeface="B New Century Schlbk Bold"/>
              </a:rPr>
              <a:t>Stocks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Floor Marker 5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391924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9 – Building Wealth over the Long Term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1676400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  <a:buNone/>
            </a:pPr>
            <a:r>
              <a:rPr lang="en-US" sz="8000" dirty="0" smtClean="0">
                <a:latin typeface="B New Century Schlbk Bold"/>
                <a:cs typeface="B New Century Schlbk Bold"/>
              </a:rPr>
              <a:t>Real Estate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sz="2200" b="0" dirty="0" err="1" smtClean="0">
                <a:latin typeface="B New Century Schlbk Bold"/>
                <a:cs typeface="B New Century Schlbk Bold"/>
              </a:rPr>
              <a:t>Charlayne</a:t>
            </a:r>
            <a:r>
              <a:rPr lang="en-US" sz="2200" b="0" dirty="0" smtClean="0">
                <a:latin typeface="B New Century Schlbk Bold"/>
                <a:cs typeface="B New Century Schlbk Bold"/>
              </a:rPr>
              <a:t> Becomes a Millionaire - Accidentally</a:t>
            </a:r>
            <a:endParaRPr lang="en-US" sz="22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7277659"/>
              </p:ext>
            </p:extLst>
          </p:nvPr>
        </p:nvGraphicFramePr>
        <p:xfrm>
          <a:off x="457200" y="1752600"/>
          <a:ext cx="8229600" cy="426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523545"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latin typeface="B New Century Schlbk Bold"/>
                          <a:cs typeface="B New Century Schlbk Bold"/>
                        </a:rPr>
                        <a:t>Year</a:t>
                      </a:r>
                      <a:endParaRPr lang="en-US" sz="1600" b="0" i="0" dirty="0">
                        <a:latin typeface="B New Century Schlbk Bold"/>
                        <a:cs typeface="B New Century Schlbk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latin typeface="B New Century Schlbk Bold"/>
                          <a:cs typeface="B New Century Schlbk Bold"/>
                        </a:rPr>
                        <a:t>Beginning</a:t>
                      </a:r>
                      <a:r>
                        <a:rPr lang="en-US" sz="1600" b="0" i="0" baseline="0" dirty="0" smtClean="0">
                          <a:latin typeface="B New Century Schlbk Bold"/>
                          <a:cs typeface="B New Century Schlbk Bold"/>
                        </a:rPr>
                        <a:t> Balance</a:t>
                      </a:r>
                      <a:endParaRPr lang="en-US" sz="1600" b="0" i="0" dirty="0">
                        <a:latin typeface="B New Century Schlbk Bold"/>
                        <a:cs typeface="B New Century Schlbk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latin typeface="B New Century Schlbk Bold"/>
                          <a:cs typeface="B New Century Schlbk Bold"/>
                        </a:rPr>
                        <a:t>Addition to Principal</a:t>
                      </a:r>
                      <a:endParaRPr lang="en-US" sz="1600" b="0" i="0" dirty="0">
                        <a:latin typeface="B New Century Schlbk Bold"/>
                        <a:cs typeface="B New Century Schlbk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latin typeface="B New Century Schlbk Bold"/>
                          <a:cs typeface="B New Century Schlbk Bold"/>
                        </a:rPr>
                        <a:t>Return</a:t>
                      </a:r>
                      <a:endParaRPr lang="en-US" sz="1600" b="0" i="0" dirty="0">
                        <a:latin typeface="B New Century Schlbk Bold"/>
                        <a:cs typeface="B New Century Schlbk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latin typeface="B New Century Schlbk Bold"/>
                          <a:cs typeface="B New Century Schlbk Bold"/>
                        </a:rPr>
                        <a:t>Ending Balance</a:t>
                      </a:r>
                      <a:endParaRPr lang="en-US" sz="1600" b="0" i="0" dirty="0">
                        <a:latin typeface="B New Century Schlbk Bold"/>
                        <a:cs typeface="B New Century Schlbk Bold"/>
                      </a:endParaRPr>
                    </a:p>
                  </a:txBody>
                  <a:tcPr/>
                </a:tc>
              </a:tr>
              <a:tr h="33525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entury" pitchFamily="18" charset="0"/>
                        </a:rPr>
                        <a:t>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$0.00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$2,600.00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$104.00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$2,704.00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3525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entury" pitchFamily="18" charset="0"/>
                        </a:rPr>
                        <a:t>1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$2,704.00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$2,600.00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$320.32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$5,624.32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3525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entury" pitchFamily="18" charset="0"/>
                        </a:rPr>
                        <a:t>2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$5,624.32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$2,600.00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$553.95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$8,778.27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3525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entury" pitchFamily="18" charset="0"/>
                        </a:rPr>
                        <a:t>3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$8,778.27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$2,600.00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$806.26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$12,184.53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3525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entury" pitchFamily="18" charset="0"/>
                        </a:rPr>
                        <a:t>4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$12,184.53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$2,600.00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$1,078.76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$15,863.29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3525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entury" pitchFamily="18" charset="0"/>
                        </a:rPr>
                        <a:t>5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$15,863.29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$2,600.00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$1,373.06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$19,836.35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3525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entury" pitchFamily="18" charset="0"/>
                        </a:rPr>
                        <a:t>6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$19,836.35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latin typeface="Century" pitchFamily="18" charset="0"/>
                        </a:rPr>
                        <a:t>$2,600.00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$1,690.91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$24,127.26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3525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entury" pitchFamily="18" charset="0"/>
                        </a:rPr>
                        <a:t>7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$24,127.26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latin typeface="Century" pitchFamily="18" charset="0"/>
                        </a:rPr>
                        <a:t>$2,600.00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$2,034.18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$28,761.44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3525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entury" pitchFamily="18" charset="0"/>
                        </a:rPr>
                        <a:t>8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$28,761.44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latin typeface="Century" pitchFamily="18" charset="0"/>
                        </a:rPr>
                        <a:t>$2,600.00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$2,404.92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$33,766.36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3525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entury" pitchFamily="18" charset="0"/>
                        </a:rPr>
                        <a:t>9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$33,766.36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latin typeface="Century" pitchFamily="18" charset="0"/>
                        </a:rPr>
                        <a:t>$2,600.00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$2,805.31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$39,171.66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3525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entury" pitchFamily="18" charset="0"/>
                        </a:rPr>
                        <a:t>10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$39,171.66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$2,600.00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$3,237.73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$45,009.40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391924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9 – Building Wealth over the Long Term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9.2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200" b="0" dirty="0" err="1" smtClean="0">
                <a:latin typeface="B New Century Schlbk Bold"/>
                <a:cs typeface="B New Century Schlbk Bold"/>
              </a:rPr>
              <a:t>Charlayne</a:t>
            </a:r>
            <a:r>
              <a:rPr lang="en-US" sz="2200" b="0" dirty="0" smtClean="0">
                <a:latin typeface="B New Century Schlbk Bold"/>
                <a:cs typeface="B New Century Schlbk Bold"/>
              </a:rPr>
              <a:t> Becomes a Millionaire – Accidentally (Cont.)</a:t>
            </a:r>
            <a:endParaRPr lang="en-US" sz="22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647482"/>
              </p:ext>
            </p:extLst>
          </p:nvPr>
        </p:nvGraphicFramePr>
        <p:xfrm>
          <a:off x="457200" y="1600200"/>
          <a:ext cx="8229600" cy="45415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500511"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latin typeface="B New Century Schlbk Bold"/>
                          <a:cs typeface="B New Century Schlbk Bold"/>
                        </a:rPr>
                        <a:t>Year</a:t>
                      </a:r>
                      <a:endParaRPr lang="en-US" sz="1600" b="0" i="0" dirty="0">
                        <a:latin typeface="B New Century Schlbk Bold"/>
                        <a:cs typeface="B New Century Schlbk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latin typeface="B New Century Schlbk Bold"/>
                          <a:cs typeface="B New Century Schlbk Bold"/>
                        </a:rPr>
                        <a:t>Beginning</a:t>
                      </a:r>
                      <a:r>
                        <a:rPr lang="en-US" sz="1600" b="0" i="0" baseline="0" dirty="0" smtClean="0">
                          <a:latin typeface="B New Century Schlbk Bold"/>
                          <a:cs typeface="B New Century Schlbk Bold"/>
                        </a:rPr>
                        <a:t> Balance</a:t>
                      </a:r>
                      <a:endParaRPr lang="en-US" sz="1600" b="0" i="0" dirty="0">
                        <a:latin typeface="B New Century Schlbk Bold"/>
                        <a:cs typeface="B New Century Schlbk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latin typeface="B New Century Schlbk Bold"/>
                          <a:cs typeface="B New Century Schlbk Bold"/>
                        </a:rPr>
                        <a:t>Addition to Principal</a:t>
                      </a:r>
                      <a:endParaRPr lang="en-US" sz="1600" b="0" i="0" dirty="0">
                        <a:latin typeface="B New Century Schlbk Bold"/>
                        <a:cs typeface="B New Century Schlbk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latin typeface="B New Century Schlbk Bold"/>
                          <a:cs typeface="B New Century Schlbk Bold"/>
                        </a:rPr>
                        <a:t>Return</a:t>
                      </a:r>
                      <a:endParaRPr lang="en-US" sz="1600" b="0" i="0" dirty="0">
                        <a:latin typeface="B New Century Schlbk Bold"/>
                        <a:cs typeface="B New Century Schlbk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latin typeface="B New Century Schlbk Bold"/>
                          <a:cs typeface="B New Century Schlbk Bold"/>
                        </a:rPr>
                        <a:t>Ending Balance</a:t>
                      </a:r>
                      <a:endParaRPr lang="en-US" sz="1600" b="0" i="0" dirty="0">
                        <a:latin typeface="B New Century Schlbk Bold"/>
                        <a:cs typeface="B New Century Schlbk Bold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11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$45,009.40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$3,704.75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$51,314.15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12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$51,314.15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$4,209.13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$58,123.28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13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$58,123.28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$4,753.86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$65,477.14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14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$65,477.14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$5,342.17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$73,419.32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15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$73,419.32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$5,977.55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$81,996.86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16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$81,996.86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$6,663.75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$91,260.61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17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$91,260.61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$7,404.85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$101,265.46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18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$101,265.46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$8,205.24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$112,070.70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19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$112,070.70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$9,069.66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$123,740.35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20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$123,740.35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$10,003.23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$136,343.58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21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$136,343,58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$11,011.49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$149,955.07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22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$149,955.07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$12,100.41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$164,655.47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23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$164,655.47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$13,276.44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$180,531.91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391924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9 – Building Wealth over the Long Term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9.3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200" b="0" dirty="0" err="1" smtClean="0">
                <a:latin typeface="B New Century Schlbk Bold"/>
                <a:cs typeface="B New Century Schlbk Bold"/>
              </a:rPr>
              <a:t>Charlayne</a:t>
            </a:r>
            <a:r>
              <a:rPr lang="en-US" sz="2200" b="0" dirty="0" smtClean="0">
                <a:latin typeface="B New Century Schlbk Bold"/>
                <a:cs typeface="B New Century Schlbk Bold"/>
              </a:rPr>
              <a:t> Becomes a Millionaire – Accidentally (Cont.)</a:t>
            </a:r>
            <a:endParaRPr lang="en-US" sz="22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0470061"/>
              </p:ext>
            </p:extLst>
          </p:nvPr>
        </p:nvGraphicFramePr>
        <p:xfrm>
          <a:off x="457200" y="1600200"/>
          <a:ext cx="8229600" cy="45415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500511"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latin typeface="B New Century Schlbk Bold"/>
                          <a:cs typeface="B New Century Schlbk Bold"/>
                        </a:rPr>
                        <a:t>Year</a:t>
                      </a:r>
                      <a:endParaRPr lang="en-US" sz="1600" b="0" i="0" dirty="0">
                        <a:latin typeface="B New Century Schlbk Bold"/>
                        <a:cs typeface="B New Century Schlbk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latin typeface="B New Century Schlbk Bold"/>
                          <a:cs typeface="B New Century Schlbk Bold"/>
                        </a:rPr>
                        <a:t>Beginning</a:t>
                      </a:r>
                      <a:r>
                        <a:rPr lang="en-US" sz="1600" b="0" i="0" baseline="0" dirty="0" smtClean="0">
                          <a:latin typeface="B New Century Schlbk Bold"/>
                          <a:cs typeface="B New Century Schlbk Bold"/>
                        </a:rPr>
                        <a:t> Balance</a:t>
                      </a:r>
                      <a:endParaRPr lang="en-US" sz="1600" b="0" i="0" dirty="0">
                        <a:latin typeface="B New Century Schlbk Bold"/>
                        <a:cs typeface="B New Century Schlbk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latin typeface="B New Century Schlbk Bold"/>
                          <a:cs typeface="B New Century Schlbk Bold"/>
                        </a:rPr>
                        <a:t>Addition to Principal</a:t>
                      </a:r>
                      <a:endParaRPr lang="en-US" sz="1600" b="0" i="0" dirty="0">
                        <a:latin typeface="B New Century Schlbk Bold"/>
                        <a:cs typeface="B New Century Schlbk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latin typeface="B New Century Schlbk Bold"/>
                          <a:cs typeface="B New Century Schlbk Bold"/>
                        </a:rPr>
                        <a:t>Return</a:t>
                      </a:r>
                      <a:endParaRPr lang="en-US" sz="1600" b="0" i="0" dirty="0">
                        <a:latin typeface="B New Century Schlbk Bold"/>
                        <a:cs typeface="B New Century Schlbk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latin typeface="B New Century Schlbk Bold"/>
                          <a:cs typeface="B New Century Schlbk Bold"/>
                        </a:rPr>
                        <a:t>Ending Balance</a:t>
                      </a:r>
                      <a:endParaRPr lang="en-US" sz="1600" b="0" i="0" dirty="0">
                        <a:latin typeface="B New Century Schlbk Bold"/>
                        <a:cs typeface="B New Century Schlbk Bold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24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$180,531.91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$14,546.55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$197,678.46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25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$197,678.46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$15,918.28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$216,196.74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26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$216,196.74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$17,399.74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$236,196.48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27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$236,196.48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$18,999.72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$257,796.20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28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$257,796.20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$20,727.70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$281,123.89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29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$281,123.89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$22,593.91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$306,317.80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30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$306,317.80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$24,609.42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$333,527.23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31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$333,527.23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$26,786.18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$362,913.41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32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$362,913.41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$29,137.07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$394,650.48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33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$394,650.48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$31,676.04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$428,926.52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34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$428,926.52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$34,418.12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$465,944,64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35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$465,944.64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$37,379.57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$505,924.21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36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$505,924.21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$40,577.94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$549,102.14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391924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9 – Building Wealth over the Long Term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9.4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200" b="0" dirty="0" err="1" smtClean="0">
                <a:latin typeface="B New Century Schlbk Bold"/>
                <a:cs typeface="B New Century Schlbk Bold"/>
              </a:rPr>
              <a:t>Charlayne</a:t>
            </a:r>
            <a:r>
              <a:rPr lang="en-US" sz="2200" b="0" dirty="0" smtClean="0">
                <a:latin typeface="B New Century Schlbk Bold"/>
                <a:cs typeface="B New Century Schlbk Bold"/>
              </a:rPr>
              <a:t> Becomes a Millionaire – Accidentally (Cont.)</a:t>
            </a:r>
            <a:endParaRPr lang="en-US" sz="22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5041013"/>
              </p:ext>
            </p:extLst>
          </p:nvPr>
        </p:nvGraphicFramePr>
        <p:xfrm>
          <a:off x="457200" y="1600200"/>
          <a:ext cx="8229600" cy="33223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500511"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latin typeface="B New Century Schlbk Bold"/>
                          <a:cs typeface="B New Century Schlbk Bold"/>
                        </a:rPr>
                        <a:t>Year</a:t>
                      </a:r>
                      <a:endParaRPr lang="en-US" sz="1600" b="0" i="0" dirty="0">
                        <a:latin typeface="B New Century Schlbk Bold"/>
                        <a:cs typeface="B New Century Schlbk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latin typeface="B New Century Schlbk Bold"/>
                          <a:cs typeface="B New Century Schlbk Bold"/>
                        </a:rPr>
                        <a:t>Beginning</a:t>
                      </a:r>
                      <a:r>
                        <a:rPr lang="en-US" sz="1600" b="0" i="0" baseline="0" dirty="0" smtClean="0">
                          <a:latin typeface="B New Century Schlbk Bold"/>
                          <a:cs typeface="B New Century Schlbk Bold"/>
                        </a:rPr>
                        <a:t> Balance</a:t>
                      </a:r>
                      <a:endParaRPr lang="en-US" sz="1600" b="0" i="0" dirty="0">
                        <a:latin typeface="B New Century Schlbk Bold"/>
                        <a:cs typeface="B New Century Schlbk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latin typeface="B New Century Schlbk Bold"/>
                          <a:cs typeface="B New Century Schlbk Bold"/>
                        </a:rPr>
                        <a:t>Addition to Principal</a:t>
                      </a:r>
                      <a:endParaRPr lang="en-US" sz="1600" b="0" i="0" dirty="0">
                        <a:latin typeface="B New Century Schlbk Bold"/>
                        <a:cs typeface="B New Century Schlbk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latin typeface="B New Century Schlbk Bold"/>
                          <a:cs typeface="B New Century Schlbk Bold"/>
                        </a:rPr>
                        <a:t>Return</a:t>
                      </a:r>
                      <a:endParaRPr lang="en-US" sz="1600" b="0" i="0" dirty="0">
                        <a:latin typeface="B New Century Schlbk Bold"/>
                        <a:cs typeface="B New Century Schlbk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latin typeface="B New Century Schlbk Bold"/>
                          <a:cs typeface="B New Century Schlbk Bold"/>
                        </a:rPr>
                        <a:t>Ending Balance</a:t>
                      </a:r>
                      <a:endParaRPr lang="en-US" sz="1600" b="0" i="0" dirty="0">
                        <a:latin typeface="B New Century Schlbk Bold"/>
                        <a:cs typeface="B New Century Schlbk Bold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37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$549,102.14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$44,032.17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$595,734.32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38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$595,734.32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$47,762.75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$646,097.06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39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$646,097.06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$51,791.76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$700,488.83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40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$700,488.83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$56,143.11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$759,231.93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41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$759,231.93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$60,842.55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$822,674.49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42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$822,674.49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$65,917.96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$891,192.45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43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$891,192.45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$71,399.40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$965,191.84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44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$965,191.84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$77,319.35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$1,045,111.19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2897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45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$1,045,111.19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$83,712.90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$1,131,424.08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391924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9 – Building Wealth over the Long Term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9.5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0" dirty="0" smtClean="0">
                <a:latin typeface="B New Century Schlbk Bold"/>
                <a:cs typeface="B New Century Schlbk Bold"/>
              </a:rPr>
              <a:t>The Magic of Compounding</a:t>
            </a:r>
            <a:endParaRPr lang="en-US" sz="36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When you save, you earn interest.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When you take the interest out and spend it, it stops growing.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But if you leave the interest in your account so it can grow, you start to earn interest on the interest you earned previously.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Interest on interest is money you didn’t work for. It is money your money makes for you!</a:t>
            </a:r>
          </a:p>
          <a:p>
            <a:r>
              <a:rPr lang="en-US" dirty="0" smtClean="0"/>
              <a:t>Over time, interest on interest can increase your total savings greatly.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" y="391924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9 – Building Wealth over the Long Term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9.6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0" dirty="0" smtClean="0">
                <a:latin typeface="B New Century Schlbk Bold"/>
                <a:cs typeface="B New Century Schlbk Bold"/>
              </a:rPr>
              <a:t>Marcus’s Mistake</a:t>
            </a:r>
            <a:endParaRPr lang="en-US" sz="24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600" cy="426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52354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entury" pitchFamily="18" charset="0"/>
                        </a:rPr>
                        <a:t>Year</a:t>
                      </a:r>
                      <a:endParaRPr lang="en-US" sz="1600" b="1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entury" pitchFamily="18" charset="0"/>
                        </a:rPr>
                        <a:t>Beginning</a:t>
                      </a:r>
                      <a:r>
                        <a:rPr lang="en-US" sz="1600" b="1" baseline="0" dirty="0" smtClean="0">
                          <a:latin typeface="Century" pitchFamily="18" charset="0"/>
                        </a:rPr>
                        <a:t> Balance</a:t>
                      </a:r>
                      <a:endParaRPr lang="en-US" sz="1600" b="1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entury" pitchFamily="18" charset="0"/>
                        </a:rPr>
                        <a:t>Addition to Principal</a:t>
                      </a:r>
                      <a:endParaRPr lang="en-US" sz="1600" b="1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entury" pitchFamily="18" charset="0"/>
                        </a:rPr>
                        <a:t>Return</a:t>
                      </a:r>
                      <a:endParaRPr lang="en-US" sz="1600" b="1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entury" pitchFamily="18" charset="0"/>
                        </a:rPr>
                        <a:t>Ending Balance</a:t>
                      </a:r>
                      <a:endParaRPr lang="en-US" sz="1600" b="1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3525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entury" pitchFamily="18" charset="0"/>
                        </a:rPr>
                        <a:t>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$0.00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latin typeface="Century" pitchFamily="18" charset="0"/>
                        </a:rPr>
                        <a:t>$0.00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latin typeface="Century" pitchFamily="18" charset="0"/>
                        </a:rPr>
                        <a:t>$0.00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3525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entury" pitchFamily="18" charset="0"/>
                        </a:rPr>
                        <a:t>1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latin typeface="Century" pitchFamily="18" charset="0"/>
                        </a:rPr>
                        <a:t>$0.00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latin typeface="Century" pitchFamily="18" charset="0"/>
                        </a:rPr>
                        <a:t>$0.00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latin typeface="Century" pitchFamily="18" charset="0"/>
                        </a:rPr>
                        <a:t>$0.00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3525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entury" pitchFamily="18" charset="0"/>
                        </a:rPr>
                        <a:t>2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latin typeface="Century" pitchFamily="18" charset="0"/>
                        </a:rPr>
                        <a:t>$0.00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latin typeface="Century" pitchFamily="18" charset="0"/>
                        </a:rPr>
                        <a:t>$0.00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latin typeface="Century" pitchFamily="18" charset="0"/>
                        </a:rPr>
                        <a:t>$0.00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3525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entury" pitchFamily="18" charset="0"/>
                        </a:rPr>
                        <a:t>3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latin typeface="Century" pitchFamily="18" charset="0"/>
                        </a:rPr>
                        <a:t>$0.00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latin typeface="Century" pitchFamily="18" charset="0"/>
                        </a:rPr>
                        <a:t>$0.00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$0.00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3525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entury" pitchFamily="18" charset="0"/>
                        </a:rPr>
                        <a:t>4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latin typeface="Century" pitchFamily="18" charset="0"/>
                        </a:rPr>
                        <a:t>$0.00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latin typeface="Century" pitchFamily="18" charset="0"/>
                        </a:rPr>
                        <a:t>$0.00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latin typeface="Century" pitchFamily="18" charset="0"/>
                        </a:rPr>
                        <a:t>$0.00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3525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entury" pitchFamily="18" charset="0"/>
                        </a:rPr>
                        <a:t>5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latin typeface="Century" pitchFamily="18" charset="0"/>
                        </a:rPr>
                        <a:t>$0.00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latin typeface="Century" pitchFamily="18" charset="0"/>
                        </a:rPr>
                        <a:t>$0.00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latin typeface="Century" pitchFamily="18" charset="0"/>
                        </a:rPr>
                        <a:t>$0.00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3525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entury" pitchFamily="18" charset="0"/>
                        </a:rPr>
                        <a:t>6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latin typeface="Century" pitchFamily="18" charset="0"/>
                        </a:rPr>
                        <a:t>$0.00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latin typeface="Century" pitchFamily="18" charset="0"/>
                        </a:rPr>
                        <a:t>$0.00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latin typeface="Century" pitchFamily="18" charset="0"/>
                        </a:rPr>
                        <a:t>$0.00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3525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entury" pitchFamily="18" charset="0"/>
                        </a:rPr>
                        <a:t>7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latin typeface="Century" pitchFamily="18" charset="0"/>
                        </a:rPr>
                        <a:t>$0.00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latin typeface="Century" pitchFamily="18" charset="0"/>
                        </a:rPr>
                        <a:t>$0.00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latin typeface="Century" pitchFamily="18" charset="0"/>
                        </a:rPr>
                        <a:t>$0.00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3525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entury" pitchFamily="18" charset="0"/>
                        </a:rPr>
                        <a:t>8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latin typeface="Century" pitchFamily="18" charset="0"/>
                        </a:rPr>
                        <a:t>$0.00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latin typeface="Century" pitchFamily="18" charset="0"/>
                        </a:rPr>
                        <a:t>$0.00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latin typeface="Century" pitchFamily="18" charset="0"/>
                        </a:rPr>
                        <a:t>$0.00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3525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entury" pitchFamily="18" charset="0"/>
                        </a:rPr>
                        <a:t>9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latin typeface="Century" pitchFamily="18" charset="0"/>
                        </a:rPr>
                        <a:t>$0.00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$0.00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$0.00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3525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entury" pitchFamily="18" charset="0"/>
                        </a:rPr>
                        <a:t>10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$0.00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$2,600.00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$104.00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entury" pitchFamily="18" charset="0"/>
                        </a:rPr>
                        <a:t>$2,704.00</a:t>
                      </a:r>
                      <a:endParaRPr lang="en-US" sz="1600" dirty="0">
                        <a:latin typeface="Century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391924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9 – Building Wealth over the Long Term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9.7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0" dirty="0" smtClean="0">
                <a:latin typeface="B New Century Schlbk Bold"/>
                <a:cs typeface="B New Century Schlbk Bold"/>
              </a:rPr>
              <a:t>Marcus’s Mistake (Cont.)</a:t>
            </a:r>
            <a:endParaRPr lang="en-US" sz="24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14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476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5272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entury" pitchFamily="18" charset="0"/>
                        </a:rPr>
                        <a:t>Year</a:t>
                      </a:r>
                      <a:endParaRPr lang="en-US" sz="1600" b="1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entury" pitchFamily="18" charset="0"/>
                        </a:rPr>
                        <a:t>Beginning</a:t>
                      </a:r>
                      <a:r>
                        <a:rPr lang="en-US" sz="1600" b="1" baseline="0" dirty="0" smtClean="0">
                          <a:latin typeface="Century" pitchFamily="18" charset="0"/>
                        </a:rPr>
                        <a:t> Balance</a:t>
                      </a:r>
                      <a:endParaRPr lang="en-US" sz="1600" b="1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entury" pitchFamily="18" charset="0"/>
                        </a:rPr>
                        <a:t>Addition to Principal</a:t>
                      </a:r>
                      <a:endParaRPr lang="en-US" sz="1600" b="1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entury" pitchFamily="18" charset="0"/>
                        </a:rPr>
                        <a:t>Return</a:t>
                      </a:r>
                      <a:endParaRPr lang="en-US" sz="1600" b="1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entury" pitchFamily="18" charset="0"/>
                        </a:rPr>
                        <a:t>Ending Balance</a:t>
                      </a:r>
                      <a:endParaRPr lang="en-US" sz="1600" b="1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052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11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$2,704.00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$320.32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$5,624.32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052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12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$5,624.32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$553.95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$8,778.27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052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13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$8,778.27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$806.26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$12,184.53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052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14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$12,184.53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$1,078.76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$15,863.29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052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15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$15,863.29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$1,373.06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$19,836.35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052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16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$19,836.35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$1,690.91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$24,127.26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052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17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$24,127.26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$2,034.18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$28,761.44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052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18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$28,761.44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$2,404.92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$33,766.36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052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19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$33,766.36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$2,805.31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$39,171.66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052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20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$39,171.66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$3,237.73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$45,009.40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052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21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$45,009.40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$3,704.75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$51,314.15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052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22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$51,314.15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$4,209.13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$58,123.28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052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" pitchFamily="18" charset="0"/>
                        </a:rPr>
                        <a:t>23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$58,123.28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>
                          <a:latin typeface="Century" pitchFamily="18" charset="0"/>
                        </a:rPr>
                        <a:t>$2,600.00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$4,753.86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" pitchFamily="18" charset="0"/>
                        </a:rPr>
                        <a:t>$65,477.14</a:t>
                      </a:r>
                      <a:endParaRPr lang="en-US" sz="1400" dirty="0">
                        <a:latin typeface="Century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391924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9 – Building Wealth over the Long Term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9.8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</TotalTime>
  <Words>1672</Words>
  <Application>Microsoft Macintosh PowerPoint</Application>
  <PresentationFormat>On-screen Show (4:3)</PresentationFormat>
  <Paragraphs>615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Building Wealth over the Long Term</vt:lpstr>
      <vt:lpstr>Three Rules for Building Wealth</vt:lpstr>
      <vt:lpstr>Charlayne Becomes a Millionaire - Accidentally</vt:lpstr>
      <vt:lpstr>Charlayne Becomes a Millionaire – Accidentally (Cont.)</vt:lpstr>
      <vt:lpstr>Charlayne Becomes a Millionaire – Accidentally (Cont.)</vt:lpstr>
      <vt:lpstr>Charlayne Becomes a Millionaire – Accidentally (Cont.)</vt:lpstr>
      <vt:lpstr>The Magic of Compounding</vt:lpstr>
      <vt:lpstr>Marcus’s Mistake</vt:lpstr>
      <vt:lpstr>Marcus’s Mistake (Cont.)</vt:lpstr>
      <vt:lpstr>Marcus’s Mistake (Cont.)</vt:lpstr>
      <vt:lpstr>Marcus’s Mistake (Cont.)</vt:lpstr>
      <vt:lpstr>Buy and Hold</vt:lpstr>
      <vt:lpstr>The Stock Market Roller Coaster</vt:lpstr>
      <vt:lpstr>Don’t Put All Your Eggs in One Basket</vt:lpstr>
      <vt:lpstr>Forms of Saving and Investing: Some Benefits and Costs</vt:lpstr>
      <vt:lpstr>Investment Situations</vt:lpstr>
      <vt:lpstr>The Pyramid of Risk and Return</vt:lpstr>
      <vt:lpstr>Mutual Funds</vt:lpstr>
      <vt:lpstr>Floor Marker 1</vt:lpstr>
      <vt:lpstr>Floor Marker 2</vt:lpstr>
      <vt:lpstr>Floor Marker 3</vt:lpstr>
      <vt:lpstr>Floor Marker 4</vt:lpstr>
      <vt:lpstr>Floor Marker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Carey</dc:creator>
  <cp:lastModifiedBy>Michelle Eilers</cp:lastModifiedBy>
  <cp:revision>118</cp:revision>
  <dcterms:created xsi:type="dcterms:W3CDTF">2012-09-12T16:50:05Z</dcterms:created>
  <dcterms:modified xsi:type="dcterms:W3CDTF">2012-09-25T18:02:32Z</dcterms:modified>
</cp:coreProperties>
</file>