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81" r:id="rId2"/>
    <p:sldId id="282" r:id="rId3"/>
    <p:sldId id="283" r:id="rId4"/>
    <p:sldId id="28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4647" autoAdjust="0"/>
  </p:normalViewPr>
  <p:slideViewPr>
    <p:cSldViewPr>
      <p:cViewPr varScale="1">
        <p:scale>
          <a:sx n="141" d="100"/>
          <a:sy n="141" d="100"/>
        </p:scale>
        <p:origin x="-109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09008F-EC35-4884-8F0A-34069903515C}" type="datetimeFigureOut">
              <a:rPr lang="en-US" smtClean="0"/>
              <a:pPr/>
              <a:t>9/25/12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4891B6-D858-41E9-98ED-E997806190FA}" type="slidenum">
              <a:rPr lang="en-US" smtClean="0"/>
              <a:pPr/>
              <a:t>‹#›</a:t>
            </a:fld>
            <a:endParaRPr lang="en-US"/>
          </a:p>
        </p:txBody>
      </p:sp>
    </p:spTree>
    <p:extLst>
      <p:ext uri="{BB962C8B-B14F-4D97-AF65-F5344CB8AC3E}">
        <p14:creationId xmlns:p14="http://schemas.microsoft.com/office/powerpoint/2010/main" val="2184200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E9F0D31-1518-44D6-9CED-DB461604AEFC}" type="datetimeFigureOut">
              <a:rPr lang="en-US" smtClean="0"/>
              <a:pPr/>
              <a:t>9/25/12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F1F4240-D80A-4781-97E1-1AB313B736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E9F0D31-1518-44D6-9CED-DB461604AEFC}" type="datetimeFigureOut">
              <a:rPr lang="en-US" smtClean="0"/>
              <a:pPr/>
              <a:t>9/25/12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F1F4240-D80A-4781-97E1-1AB313B736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E9F0D31-1518-44D6-9CED-DB461604AEFC}" type="datetimeFigureOut">
              <a:rPr lang="en-US" smtClean="0"/>
              <a:pPr/>
              <a:t>9/25/12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F1F4240-D80A-4781-97E1-1AB313B736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E9F0D31-1518-44D6-9CED-DB461604AEFC}" type="datetimeFigureOut">
              <a:rPr lang="en-US" smtClean="0"/>
              <a:pPr/>
              <a:t>9/25/12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F1F4240-D80A-4781-97E1-1AB313B736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E9F0D31-1518-44D6-9CED-DB461604AEFC}" type="datetimeFigureOut">
              <a:rPr lang="en-US" smtClean="0"/>
              <a:pPr/>
              <a:t>9/25/12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F1F4240-D80A-4781-97E1-1AB313B736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E9F0D31-1518-44D6-9CED-DB461604AEFC}" type="datetimeFigureOut">
              <a:rPr lang="en-US" smtClean="0"/>
              <a:pPr/>
              <a:t>9/25/12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F1F4240-D80A-4781-97E1-1AB313B736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E9F0D31-1518-44D6-9CED-DB461604AEFC}" type="datetimeFigureOut">
              <a:rPr lang="en-US" smtClean="0"/>
              <a:pPr/>
              <a:t>9/25/12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F1F4240-D80A-4781-97E1-1AB313B736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E9F0D31-1518-44D6-9CED-DB461604AEFC}" type="datetimeFigureOut">
              <a:rPr lang="en-US" smtClean="0"/>
              <a:pPr/>
              <a:t>9/25/12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F1F4240-D80A-4781-97E1-1AB313B736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E9F0D31-1518-44D6-9CED-DB461604AEFC}" type="datetimeFigureOut">
              <a:rPr lang="en-US" smtClean="0"/>
              <a:pPr/>
              <a:t>9/25/12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F1F4240-D80A-4781-97E1-1AB313B736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E9F0D31-1518-44D6-9CED-DB461604AEFC}" type="datetimeFigureOut">
              <a:rPr lang="en-US" smtClean="0"/>
              <a:pPr/>
              <a:t>9/25/12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F1F4240-D80A-4781-97E1-1AB313B736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E9F0D31-1518-44D6-9CED-DB461604AEFC}" type="datetimeFigureOut">
              <a:rPr lang="en-US" smtClean="0"/>
              <a:pPr/>
              <a:t>9/25/12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F1F4240-D80A-4781-97E1-1AB313B736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954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438400"/>
            <a:ext cx="8229600" cy="3687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457200" y="61722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TextBox 8"/>
          <p:cNvSpPr txBox="1"/>
          <p:nvPr userDrawn="1"/>
        </p:nvSpPr>
        <p:spPr>
          <a:xfrm>
            <a:off x="533400" y="6324600"/>
            <a:ext cx="8077200" cy="261610"/>
          </a:xfrm>
          <a:prstGeom prst="rect">
            <a:avLst/>
          </a:prstGeom>
          <a:noFill/>
        </p:spPr>
        <p:txBody>
          <a:bodyPr wrap="square" rtlCol="0">
            <a:spAutoFit/>
          </a:bodyPr>
          <a:lstStyle/>
          <a:p>
            <a:pPr algn="ctr"/>
            <a:r>
              <a:rPr lang="en-US" sz="1100" b="0" i="0" kern="1200" cap="small" baseline="0" dirty="0" smtClean="0">
                <a:solidFill>
                  <a:schemeClr val="tx2"/>
                </a:solidFill>
                <a:latin typeface="Century" pitchFamily="18" charset="0"/>
                <a:ea typeface="+mn-ea"/>
                <a:cs typeface="Times New Roman" pitchFamily="18" charset="0"/>
              </a:rPr>
              <a:t>Learning, Earning, and Investing for a New Generation © Council for Economic Education, New York, NY</a:t>
            </a:r>
            <a:endParaRPr lang="en-US" sz="1100" b="0" i="0" cap="small" baseline="0" dirty="0">
              <a:solidFill>
                <a:schemeClr val="tx2"/>
              </a:solidFill>
              <a:latin typeface="Century"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000" b="1" kern="1200">
          <a:solidFill>
            <a:schemeClr val="tx1"/>
          </a:solidFill>
          <a:latin typeface="Century"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Century" pitchFamily="18" charset="0"/>
          <a:ea typeface="+mn-ea"/>
          <a:cs typeface="Times New Roman" pitchFamily="18" charset="0"/>
        </a:defRPr>
      </a:lvl1pPr>
      <a:lvl2pPr marL="742950" indent="-285750" algn="l" defTabSz="914400" rtl="0" eaLnBrk="1" latinLnBrk="0" hangingPunct="1">
        <a:spcBef>
          <a:spcPct val="20000"/>
        </a:spcBef>
        <a:buFont typeface="Lucida Grande"/>
        <a:buChar char="■"/>
        <a:defRPr sz="2000" kern="1200">
          <a:solidFill>
            <a:schemeClr val="tx1"/>
          </a:solidFill>
          <a:latin typeface="Century"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entury"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entury"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Century"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30090"/>
            <a:ext cx="7772400" cy="1470025"/>
          </a:xfrm>
        </p:spPr>
        <p:txBody>
          <a:bodyPr/>
          <a:lstStyle/>
          <a:p>
            <a:r>
              <a:rPr lang="en-US" cap="small" dirty="0" smtClean="0">
                <a:solidFill>
                  <a:schemeClr val="tx2"/>
                </a:solidFill>
              </a:rPr>
              <a:t>What are Mutual Funds?</a:t>
            </a:r>
            <a:endParaRPr lang="en-US" cap="small" dirty="0">
              <a:solidFill>
                <a:schemeClr val="tx2"/>
              </a:solidFill>
            </a:endParaRPr>
          </a:p>
        </p:txBody>
      </p:sp>
      <p:cxnSp>
        <p:nvCxnSpPr>
          <p:cNvPr id="4" name="Straight Connector 3"/>
          <p:cNvCxnSpPr/>
          <p:nvPr/>
        </p:nvCxnSpPr>
        <p:spPr>
          <a:xfrm>
            <a:off x="609600" y="2061865"/>
            <a:ext cx="80772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5" name="Straight Connector 4"/>
          <p:cNvCxnSpPr/>
          <p:nvPr/>
        </p:nvCxnSpPr>
        <p:spPr>
          <a:xfrm>
            <a:off x="609600" y="3052465"/>
            <a:ext cx="80772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TextBox 5"/>
          <p:cNvSpPr txBox="1"/>
          <p:nvPr/>
        </p:nvSpPr>
        <p:spPr>
          <a:xfrm>
            <a:off x="762000" y="1524000"/>
            <a:ext cx="2895600" cy="461665"/>
          </a:xfrm>
          <a:prstGeom prst="rect">
            <a:avLst/>
          </a:prstGeom>
          <a:noFill/>
        </p:spPr>
        <p:txBody>
          <a:bodyPr wrap="square" rtlCol="0">
            <a:spAutoFit/>
          </a:bodyPr>
          <a:lstStyle/>
          <a:p>
            <a:r>
              <a:rPr lang="en-US" sz="2400" cap="small" dirty="0" smtClean="0">
                <a:solidFill>
                  <a:schemeClr val="tx2"/>
                </a:solidFill>
                <a:latin typeface="Century" pitchFamily="18" charset="0"/>
              </a:rPr>
              <a:t>Lesson 6</a:t>
            </a:r>
            <a:endParaRPr lang="en-US" sz="2400" cap="small" dirty="0">
              <a:solidFill>
                <a:schemeClr val="tx2"/>
              </a:solidFill>
              <a:latin typeface="Century" pitchFamily="18" charset="0"/>
            </a:endParaRPr>
          </a:p>
        </p:txBody>
      </p:sp>
      <p:pic>
        <p:nvPicPr>
          <p:cNvPr id="9" name="Picture 8" descr="4photo graphic-bl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3104" y="3459480"/>
            <a:ext cx="6864096" cy="172212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normAutofit/>
          </a:bodyPr>
          <a:lstStyle/>
          <a:p>
            <a:r>
              <a:rPr lang="en-US" sz="2800" b="0" dirty="0" smtClean="0">
                <a:latin typeface="B New Century Schlbk Bold"/>
                <a:cs typeface="B New Century Schlbk Bold"/>
              </a:rPr>
              <a:t>One Year Later: An example</a:t>
            </a:r>
            <a:endParaRPr lang="en-US" sz="2800" b="0" dirty="0">
              <a:latin typeface="B New Century Schlbk Bold"/>
              <a:cs typeface="B New Century Schlbk Bold"/>
            </a:endParaRPr>
          </a:p>
        </p:txBody>
      </p:sp>
      <p:sp>
        <p:nvSpPr>
          <p:cNvPr id="5" name="Content Placeholder 4"/>
          <p:cNvSpPr>
            <a:spLocks noGrp="1"/>
          </p:cNvSpPr>
          <p:nvPr>
            <p:ph idx="1"/>
          </p:nvPr>
        </p:nvSpPr>
        <p:spPr>
          <a:xfrm>
            <a:off x="457200" y="1524000"/>
            <a:ext cx="8229600" cy="838200"/>
          </a:xfrm>
        </p:spPr>
        <p:txBody>
          <a:bodyPr>
            <a:normAutofit/>
          </a:bodyPr>
          <a:lstStyle/>
          <a:p>
            <a:pPr marL="0" indent="0">
              <a:spcAft>
                <a:spcPts val="600"/>
              </a:spcAft>
              <a:buNone/>
            </a:pPr>
            <a:r>
              <a:rPr lang="en-US" sz="1800" dirty="0" smtClean="0"/>
              <a:t>This is an example of what might have happened to a class investment club’s share of stock.</a:t>
            </a:r>
            <a:endParaRPr lang="en-US" sz="1800" dirty="0"/>
          </a:p>
        </p:txBody>
      </p:sp>
      <p:cxnSp>
        <p:nvCxnSpPr>
          <p:cNvPr id="7" name="Straight Connector 6"/>
          <p:cNvCxnSpPr/>
          <p:nvPr/>
        </p:nvCxnSpPr>
        <p:spPr>
          <a:xfrm>
            <a:off x="533400" y="304800"/>
            <a:ext cx="80772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Straight Connector 8"/>
          <p:cNvCxnSpPr/>
          <p:nvPr/>
        </p:nvCxnSpPr>
        <p:spPr>
          <a:xfrm>
            <a:off x="533400" y="914400"/>
            <a:ext cx="8077200"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8" name="Table 7"/>
          <p:cNvGraphicFramePr>
            <a:graphicFrameLocks noGrp="1"/>
          </p:cNvGraphicFramePr>
          <p:nvPr/>
        </p:nvGraphicFramePr>
        <p:xfrm>
          <a:off x="533400" y="2255520"/>
          <a:ext cx="8001000" cy="3182826"/>
        </p:xfrm>
        <a:graphic>
          <a:graphicData uri="http://schemas.openxmlformats.org/drawingml/2006/table">
            <a:tbl>
              <a:tblPr firstRow="1" bandRow="1">
                <a:tableStyleId>{5940675A-B579-460E-94D1-54222C63F5DA}</a:tableStyleId>
              </a:tblPr>
              <a:tblGrid>
                <a:gridCol w="2133600"/>
                <a:gridCol w="1066800"/>
                <a:gridCol w="1600200"/>
                <a:gridCol w="1600200"/>
                <a:gridCol w="1600200"/>
              </a:tblGrid>
              <a:tr h="748819">
                <a:tc>
                  <a:txBody>
                    <a:bodyPr/>
                    <a:lstStyle/>
                    <a:p>
                      <a:pPr algn="ctr"/>
                      <a:r>
                        <a:rPr lang="en-US" sz="1600" dirty="0" smtClean="0">
                          <a:latin typeface="Century" pitchFamily="18" charset="0"/>
                        </a:rPr>
                        <a:t>Company</a:t>
                      </a:r>
                      <a:endParaRPr lang="en-US" sz="1600" dirty="0">
                        <a:latin typeface="Century" pitchFamily="18" charset="0"/>
                      </a:endParaRPr>
                    </a:p>
                  </a:txBody>
                  <a:tcPr anchor="ctr"/>
                </a:tc>
                <a:tc>
                  <a:txBody>
                    <a:bodyPr/>
                    <a:lstStyle/>
                    <a:p>
                      <a:pPr algn="ctr"/>
                      <a:r>
                        <a:rPr lang="en-US" sz="1600" dirty="0" smtClean="0">
                          <a:latin typeface="Century" pitchFamily="18" charset="0"/>
                        </a:rPr>
                        <a:t>Price per Share</a:t>
                      </a:r>
                      <a:endParaRPr lang="en-US" sz="1600" dirty="0">
                        <a:latin typeface="Century" pitchFamily="18" charset="0"/>
                      </a:endParaRPr>
                    </a:p>
                  </a:txBody>
                  <a:tcPr anchor="ctr"/>
                </a:tc>
                <a:tc>
                  <a:txBody>
                    <a:bodyPr/>
                    <a:lstStyle/>
                    <a:p>
                      <a:pPr algn="ctr"/>
                      <a:r>
                        <a:rPr lang="en-US" sz="1600" dirty="0" smtClean="0">
                          <a:latin typeface="Century" pitchFamily="18" charset="0"/>
                        </a:rPr>
                        <a:t>Number of Shares</a:t>
                      </a:r>
                      <a:r>
                        <a:rPr lang="en-US" sz="1600" baseline="0" dirty="0" smtClean="0">
                          <a:latin typeface="Century" pitchFamily="18" charset="0"/>
                        </a:rPr>
                        <a:t> Owned</a:t>
                      </a:r>
                      <a:endParaRPr lang="en-US" sz="1600" dirty="0">
                        <a:latin typeface="Century" pitchFamily="18" charset="0"/>
                      </a:endParaRPr>
                    </a:p>
                  </a:txBody>
                  <a:tcPr anchor="ctr"/>
                </a:tc>
                <a:tc>
                  <a:txBody>
                    <a:bodyPr/>
                    <a:lstStyle/>
                    <a:p>
                      <a:pPr algn="ctr"/>
                      <a:r>
                        <a:rPr lang="en-US" sz="1600" dirty="0" smtClean="0">
                          <a:latin typeface="Century" pitchFamily="18" charset="0"/>
                        </a:rPr>
                        <a:t>Amount Invested</a:t>
                      </a:r>
                      <a:endParaRPr lang="en-US" sz="1600" dirty="0">
                        <a:latin typeface="Century" pitchFamily="18" charset="0"/>
                      </a:endParaRPr>
                    </a:p>
                  </a:txBody>
                  <a:tcPr anchor="ctr"/>
                </a:tc>
                <a:tc>
                  <a:txBody>
                    <a:bodyPr/>
                    <a:lstStyle/>
                    <a:p>
                      <a:pPr algn="ctr"/>
                      <a:r>
                        <a:rPr lang="en-US" sz="1600" dirty="0" smtClean="0">
                          <a:latin typeface="Century" pitchFamily="18" charset="0"/>
                        </a:rPr>
                        <a:t>Investment Value One Year</a:t>
                      </a:r>
                      <a:r>
                        <a:rPr lang="en-US" sz="1600" baseline="0" dirty="0" smtClean="0">
                          <a:latin typeface="Century" pitchFamily="18" charset="0"/>
                        </a:rPr>
                        <a:t> Later</a:t>
                      </a:r>
                      <a:endParaRPr lang="en-US" sz="1600" dirty="0">
                        <a:latin typeface="Century" pitchFamily="18" charset="0"/>
                      </a:endParaRPr>
                    </a:p>
                  </a:txBody>
                  <a:tcPr anchor="ctr"/>
                </a:tc>
              </a:tr>
              <a:tr h="337431">
                <a:tc>
                  <a:txBody>
                    <a:bodyPr/>
                    <a:lstStyle/>
                    <a:p>
                      <a:pPr algn="l"/>
                      <a:r>
                        <a:rPr lang="en-US" sz="1600" dirty="0" smtClean="0">
                          <a:latin typeface="Century" pitchFamily="18" charset="0"/>
                        </a:rPr>
                        <a:t>American Cellular</a:t>
                      </a:r>
                      <a:endParaRPr lang="en-US" sz="1600" dirty="0">
                        <a:latin typeface="Century" pitchFamily="18" charset="0"/>
                      </a:endParaRPr>
                    </a:p>
                  </a:txBody>
                  <a:tcPr/>
                </a:tc>
                <a:tc>
                  <a:txBody>
                    <a:bodyPr/>
                    <a:lstStyle/>
                    <a:p>
                      <a:pPr algn="r"/>
                      <a:r>
                        <a:rPr lang="en-US" sz="1600" dirty="0" smtClean="0">
                          <a:latin typeface="Century" pitchFamily="18" charset="0"/>
                        </a:rPr>
                        <a:t>$8</a:t>
                      </a:r>
                      <a:endParaRPr lang="en-US" sz="1600" dirty="0">
                        <a:latin typeface="Century" pitchFamily="18" charset="0"/>
                      </a:endParaRPr>
                    </a:p>
                  </a:txBody>
                  <a:tcPr/>
                </a:tc>
                <a:tc>
                  <a:txBody>
                    <a:bodyPr/>
                    <a:lstStyle/>
                    <a:p>
                      <a:pPr algn="r"/>
                      <a:r>
                        <a:rPr lang="en-US" sz="1600" dirty="0" smtClean="0">
                          <a:latin typeface="Century" pitchFamily="18" charset="0"/>
                        </a:rPr>
                        <a:t>100</a:t>
                      </a:r>
                      <a:endParaRPr lang="en-US" sz="1600" dirty="0">
                        <a:latin typeface="Century" pitchFamily="18" charset="0"/>
                      </a:endParaRPr>
                    </a:p>
                  </a:txBody>
                  <a:tcPr/>
                </a:tc>
                <a:tc>
                  <a:txBody>
                    <a:bodyPr/>
                    <a:lstStyle/>
                    <a:p>
                      <a:pPr algn="r"/>
                      <a:r>
                        <a:rPr lang="en-US" sz="1600" dirty="0" smtClean="0">
                          <a:latin typeface="Century" pitchFamily="18" charset="0"/>
                        </a:rPr>
                        <a:t>$500</a:t>
                      </a:r>
                      <a:endParaRPr lang="en-US" sz="1600" dirty="0">
                        <a:latin typeface="Century" pitchFamily="18" charset="0"/>
                      </a:endParaRPr>
                    </a:p>
                  </a:txBody>
                  <a:tcPr/>
                </a:tc>
                <a:tc>
                  <a:txBody>
                    <a:bodyPr/>
                    <a:lstStyle/>
                    <a:p>
                      <a:pPr algn="r"/>
                      <a:r>
                        <a:rPr lang="en-US" sz="1600" dirty="0" smtClean="0">
                          <a:latin typeface="Century" pitchFamily="18" charset="0"/>
                        </a:rPr>
                        <a:t>$800</a:t>
                      </a:r>
                      <a:endParaRPr lang="en-US" sz="1600" dirty="0">
                        <a:latin typeface="Century" pitchFamily="18" charset="0"/>
                      </a:endParaRPr>
                    </a:p>
                  </a:txBody>
                  <a:tcPr/>
                </a:tc>
              </a:tr>
              <a:tr h="337431">
                <a:tc>
                  <a:txBody>
                    <a:bodyPr/>
                    <a:lstStyle/>
                    <a:p>
                      <a:pPr algn="l"/>
                      <a:r>
                        <a:rPr lang="en-US" sz="1600" dirty="0" smtClean="0">
                          <a:latin typeface="Century" pitchFamily="18" charset="0"/>
                        </a:rPr>
                        <a:t>Big</a:t>
                      </a:r>
                      <a:r>
                        <a:rPr lang="en-US" sz="1600" baseline="0" dirty="0" smtClean="0">
                          <a:latin typeface="Century" pitchFamily="18" charset="0"/>
                        </a:rPr>
                        <a:t> Box Retail</a:t>
                      </a:r>
                      <a:endParaRPr lang="en-US" sz="1600" dirty="0">
                        <a:latin typeface="Century" pitchFamily="18" charset="0"/>
                      </a:endParaRPr>
                    </a:p>
                  </a:txBody>
                  <a:tcPr/>
                </a:tc>
                <a:tc>
                  <a:txBody>
                    <a:bodyPr/>
                    <a:lstStyle/>
                    <a:p>
                      <a:pPr algn="r"/>
                      <a:r>
                        <a:rPr lang="en-US" sz="1600" dirty="0" smtClean="0">
                          <a:latin typeface="Century" pitchFamily="18" charset="0"/>
                        </a:rPr>
                        <a:t>$23</a:t>
                      </a:r>
                      <a:endParaRPr lang="en-US" sz="1600" dirty="0">
                        <a:latin typeface="Century" pitchFamily="18" charset="0"/>
                      </a:endParaRPr>
                    </a:p>
                  </a:txBody>
                  <a:tcPr/>
                </a:tc>
                <a:tc>
                  <a:txBody>
                    <a:bodyPr/>
                    <a:lstStyle/>
                    <a:p>
                      <a:pPr algn="r"/>
                      <a:r>
                        <a:rPr lang="en-US" sz="1600" dirty="0" smtClean="0">
                          <a:latin typeface="Century" pitchFamily="18" charset="0"/>
                        </a:rPr>
                        <a:t>50</a:t>
                      </a:r>
                      <a:endParaRPr lang="en-US" sz="1600" dirty="0">
                        <a:latin typeface="Century" pitchFamily="18" charset="0"/>
                      </a:endParaRPr>
                    </a:p>
                  </a:txBody>
                  <a:tcPr/>
                </a:tc>
                <a:tc>
                  <a:txBody>
                    <a:bodyPr/>
                    <a:lstStyle/>
                    <a:p>
                      <a:pPr algn="r"/>
                      <a:r>
                        <a:rPr lang="en-US" sz="1600" dirty="0" smtClean="0">
                          <a:latin typeface="Century" pitchFamily="18" charset="0"/>
                        </a:rPr>
                        <a:t>$1,000</a:t>
                      </a:r>
                      <a:endParaRPr lang="en-US" sz="1600" dirty="0">
                        <a:latin typeface="Century" pitchFamily="18" charset="0"/>
                      </a:endParaRPr>
                    </a:p>
                  </a:txBody>
                  <a:tcPr/>
                </a:tc>
                <a:tc>
                  <a:txBody>
                    <a:bodyPr/>
                    <a:lstStyle/>
                    <a:p>
                      <a:pPr algn="r"/>
                      <a:r>
                        <a:rPr lang="en-US" sz="1600" dirty="0" smtClean="0">
                          <a:latin typeface="Century" pitchFamily="18" charset="0"/>
                        </a:rPr>
                        <a:t>$1,150</a:t>
                      </a:r>
                      <a:endParaRPr lang="en-US" sz="1600" dirty="0">
                        <a:latin typeface="Century" pitchFamily="18" charset="0"/>
                      </a:endParaRPr>
                    </a:p>
                  </a:txBody>
                  <a:tcPr/>
                </a:tc>
              </a:tr>
              <a:tr h="337431">
                <a:tc>
                  <a:txBody>
                    <a:bodyPr/>
                    <a:lstStyle/>
                    <a:p>
                      <a:pPr algn="l"/>
                      <a:r>
                        <a:rPr lang="en-US" sz="1600" dirty="0" smtClean="0">
                          <a:latin typeface="Century" pitchFamily="18" charset="0"/>
                        </a:rPr>
                        <a:t>Biotech Industries</a:t>
                      </a:r>
                      <a:endParaRPr lang="en-US" sz="1600" dirty="0">
                        <a:latin typeface="Century" pitchFamily="18" charset="0"/>
                      </a:endParaRPr>
                    </a:p>
                  </a:txBody>
                  <a:tcPr/>
                </a:tc>
                <a:tc>
                  <a:txBody>
                    <a:bodyPr/>
                    <a:lstStyle/>
                    <a:p>
                      <a:pPr algn="r"/>
                      <a:r>
                        <a:rPr lang="en-US" sz="1600" dirty="0" smtClean="0">
                          <a:latin typeface="Century" pitchFamily="18" charset="0"/>
                        </a:rPr>
                        <a:t>$8</a:t>
                      </a:r>
                      <a:endParaRPr lang="en-US" sz="1600" dirty="0">
                        <a:latin typeface="Century" pitchFamily="18" charset="0"/>
                      </a:endParaRPr>
                    </a:p>
                  </a:txBody>
                  <a:tcPr/>
                </a:tc>
                <a:tc>
                  <a:txBody>
                    <a:bodyPr/>
                    <a:lstStyle/>
                    <a:p>
                      <a:pPr algn="r"/>
                      <a:r>
                        <a:rPr lang="en-US" sz="1600" dirty="0" smtClean="0">
                          <a:latin typeface="Century" pitchFamily="18" charset="0"/>
                        </a:rPr>
                        <a:t>0</a:t>
                      </a:r>
                      <a:endParaRPr lang="en-US" sz="1600" dirty="0">
                        <a:latin typeface="Century" pitchFamily="18" charset="0"/>
                      </a:endParaRPr>
                    </a:p>
                  </a:txBody>
                  <a:tcPr/>
                </a:tc>
                <a:tc>
                  <a:txBody>
                    <a:bodyPr/>
                    <a:lstStyle/>
                    <a:p>
                      <a:pPr algn="r"/>
                      <a:r>
                        <a:rPr lang="en-US" sz="1600" dirty="0" smtClean="0">
                          <a:latin typeface="Century" pitchFamily="18" charset="0"/>
                        </a:rPr>
                        <a:t>$0</a:t>
                      </a:r>
                      <a:endParaRPr lang="en-US" sz="1600" dirty="0">
                        <a:latin typeface="Century" pitchFamily="18" charset="0"/>
                      </a:endParaRPr>
                    </a:p>
                  </a:txBody>
                  <a:tcPr/>
                </a:tc>
                <a:tc>
                  <a:txBody>
                    <a:bodyPr/>
                    <a:lstStyle/>
                    <a:p>
                      <a:pPr algn="r"/>
                      <a:r>
                        <a:rPr lang="en-US" sz="1600" dirty="0" smtClean="0">
                          <a:latin typeface="Century" pitchFamily="18" charset="0"/>
                        </a:rPr>
                        <a:t>$0</a:t>
                      </a:r>
                      <a:endParaRPr lang="en-US" sz="1600" dirty="0">
                        <a:latin typeface="Century" pitchFamily="18" charset="0"/>
                      </a:endParaRPr>
                    </a:p>
                  </a:txBody>
                  <a:tcPr/>
                </a:tc>
              </a:tr>
              <a:tr h="337431">
                <a:tc>
                  <a:txBody>
                    <a:bodyPr/>
                    <a:lstStyle/>
                    <a:p>
                      <a:pPr algn="l"/>
                      <a:r>
                        <a:rPr lang="en-US" sz="1600" dirty="0" smtClean="0">
                          <a:latin typeface="Century" pitchFamily="18" charset="0"/>
                        </a:rPr>
                        <a:t>General Grocery</a:t>
                      </a:r>
                      <a:endParaRPr lang="en-US" sz="1600" dirty="0">
                        <a:latin typeface="Century" pitchFamily="18" charset="0"/>
                      </a:endParaRPr>
                    </a:p>
                  </a:txBody>
                  <a:tcPr/>
                </a:tc>
                <a:tc>
                  <a:txBody>
                    <a:bodyPr/>
                    <a:lstStyle/>
                    <a:p>
                      <a:pPr algn="r"/>
                      <a:r>
                        <a:rPr lang="en-US" sz="1600" dirty="0" smtClean="0">
                          <a:latin typeface="Century" pitchFamily="18" charset="0"/>
                        </a:rPr>
                        <a:t>$22</a:t>
                      </a:r>
                      <a:endParaRPr lang="en-US" sz="1600" dirty="0">
                        <a:latin typeface="Century" pitchFamily="18" charset="0"/>
                      </a:endParaRPr>
                    </a:p>
                  </a:txBody>
                  <a:tcPr/>
                </a:tc>
                <a:tc>
                  <a:txBody>
                    <a:bodyPr/>
                    <a:lstStyle/>
                    <a:p>
                      <a:pPr algn="r"/>
                      <a:r>
                        <a:rPr lang="en-US" sz="1600" dirty="0" smtClean="0">
                          <a:latin typeface="Century" pitchFamily="18" charset="0"/>
                        </a:rPr>
                        <a:t>0</a:t>
                      </a:r>
                      <a:endParaRPr lang="en-US" sz="1600" dirty="0">
                        <a:latin typeface="Century" pitchFamily="18" charset="0"/>
                      </a:endParaRPr>
                    </a:p>
                  </a:txBody>
                  <a:tcPr/>
                </a:tc>
                <a:tc>
                  <a:txBody>
                    <a:bodyPr/>
                    <a:lstStyle/>
                    <a:p>
                      <a:pPr algn="r"/>
                      <a:r>
                        <a:rPr lang="en-US" sz="1600" dirty="0" smtClean="0">
                          <a:latin typeface="Century" pitchFamily="18" charset="0"/>
                        </a:rPr>
                        <a:t>$0</a:t>
                      </a:r>
                      <a:endParaRPr lang="en-US" sz="1600" dirty="0">
                        <a:latin typeface="Century" pitchFamily="18" charset="0"/>
                      </a:endParaRPr>
                    </a:p>
                  </a:txBody>
                  <a:tcPr/>
                </a:tc>
                <a:tc>
                  <a:txBody>
                    <a:bodyPr/>
                    <a:lstStyle/>
                    <a:p>
                      <a:pPr algn="r"/>
                      <a:r>
                        <a:rPr lang="en-US" sz="1600" dirty="0" smtClean="0">
                          <a:latin typeface="Century" pitchFamily="18" charset="0"/>
                        </a:rPr>
                        <a:t>$0</a:t>
                      </a:r>
                      <a:endParaRPr lang="en-US" sz="1600" dirty="0">
                        <a:latin typeface="Century" pitchFamily="18" charset="0"/>
                      </a:endParaRPr>
                    </a:p>
                  </a:txBody>
                  <a:tcPr/>
                </a:tc>
              </a:tr>
              <a:tr h="337431">
                <a:tc>
                  <a:txBody>
                    <a:bodyPr/>
                    <a:lstStyle/>
                    <a:p>
                      <a:pPr algn="l"/>
                      <a:r>
                        <a:rPr lang="en-US" sz="1600" dirty="0" smtClean="0">
                          <a:latin typeface="Century" pitchFamily="18" charset="0"/>
                        </a:rPr>
                        <a:t>Giant</a:t>
                      </a:r>
                      <a:r>
                        <a:rPr lang="en-US" sz="1600" baseline="0" dirty="0" smtClean="0">
                          <a:latin typeface="Century" pitchFamily="18" charset="0"/>
                        </a:rPr>
                        <a:t> Auto</a:t>
                      </a:r>
                      <a:endParaRPr lang="en-US" sz="1600" dirty="0">
                        <a:latin typeface="Century" pitchFamily="18" charset="0"/>
                      </a:endParaRPr>
                    </a:p>
                  </a:txBody>
                  <a:tcPr/>
                </a:tc>
                <a:tc>
                  <a:txBody>
                    <a:bodyPr/>
                    <a:lstStyle/>
                    <a:p>
                      <a:pPr algn="r"/>
                      <a:r>
                        <a:rPr lang="en-US" sz="1600" dirty="0" smtClean="0">
                          <a:latin typeface="Century" pitchFamily="18" charset="0"/>
                        </a:rPr>
                        <a:t>$11</a:t>
                      </a:r>
                      <a:endParaRPr lang="en-US" sz="1600" dirty="0">
                        <a:latin typeface="Century" pitchFamily="18" charset="0"/>
                      </a:endParaRPr>
                    </a:p>
                  </a:txBody>
                  <a:tcPr/>
                </a:tc>
                <a:tc>
                  <a:txBody>
                    <a:bodyPr/>
                    <a:lstStyle/>
                    <a:p>
                      <a:pPr algn="r"/>
                      <a:r>
                        <a:rPr lang="en-US" sz="1600" dirty="0" smtClean="0">
                          <a:latin typeface="Century" pitchFamily="18" charset="0"/>
                        </a:rPr>
                        <a:t>100</a:t>
                      </a:r>
                      <a:endParaRPr lang="en-US" sz="1600" dirty="0">
                        <a:latin typeface="Century" pitchFamily="18" charset="0"/>
                      </a:endParaRPr>
                    </a:p>
                  </a:txBody>
                  <a:tcPr/>
                </a:tc>
                <a:tc>
                  <a:txBody>
                    <a:bodyPr/>
                    <a:lstStyle/>
                    <a:p>
                      <a:pPr algn="r"/>
                      <a:r>
                        <a:rPr lang="en-US" sz="1600" dirty="0" smtClean="0">
                          <a:latin typeface="Century" pitchFamily="18" charset="0"/>
                        </a:rPr>
                        <a:t>$1,000</a:t>
                      </a:r>
                      <a:endParaRPr lang="en-US" sz="1600" dirty="0">
                        <a:latin typeface="Century" pitchFamily="18" charset="0"/>
                      </a:endParaRPr>
                    </a:p>
                  </a:txBody>
                  <a:tcPr/>
                </a:tc>
                <a:tc>
                  <a:txBody>
                    <a:bodyPr/>
                    <a:lstStyle/>
                    <a:p>
                      <a:pPr algn="r"/>
                      <a:r>
                        <a:rPr lang="en-US" sz="1600" dirty="0" smtClean="0">
                          <a:latin typeface="Century" pitchFamily="18" charset="0"/>
                        </a:rPr>
                        <a:t>$1,100</a:t>
                      </a:r>
                      <a:endParaRPr lang="en-US" sz="1600" dirty="0">
                        <a:latin typeface="Century" pitchFamily="18" charset="0"/>
                      </a:endParaRPr>
                    </a:p>
                  </a:txBody>
                  <a:tcPr/>
                </a:tc>
              </a:tr>
              <a:tr h="337431">
                <a:tc>
                  <a:txBody>
                    <a:bodyPr/>
                    <a:lstStyle/>
                    <a:p>
                      <a:pPr algn="l"/>
                      <a:r>
                        <a:rPr lang="en-US" sz="1600" dirty="0" smtClean="0">
                          <a:latin typeface="Century" pitchFamily="18" charset="0"/>
                        </a:rPr>
                        <a:t>Gold Mining Group</a:t>
                      </a:r>
                      <a:endParaRPr lang="en-US" sz="1600" dirty="0">
                        <a:latin typeface="Century" pitchFamily="18" charset="0"/>
                      </a:endParaRPr>
                    </a:p>
                  </a:txBody>
                  <a:tcPr/>
                </a:tc>
                <a:tc>
                  <a:txBody>
                    <a:bodyPr/>
                    <a:lstStyle/>
                    <a:p>
                      <a:pPr algn="r"/>
                      <a:r>
                        <a:rPr lang="en-US" sz="1600" dirty="0" smtClean="0">
                          <a:latin typeface="Century" pitchFamily="18" charset="0"/>
                        </a:rPr>
                        <a:t>$4</a:t>
                      </a:r>
                      <a:endParaRPr lang="en-US" sz="1600" dirty="0">
                        <a:latin typeface="Century" pitchFamily="18" charset="0"/>
                      </a:endParaRPr>
                    </a:p>
                  </a:txBody>
                  <a:tcPr/>
                </a:tc>
                <a:tc>
                  <a:txBody>
                    <a:bodyPr/>
                    <a:lstStyle/>
                    <a:p>
                      <a:pPr algn="r"/>
                      <a:r>
                        <a:rPr lang="en-US" sz="1600" dirty="0" smtClean="0">
                          <a:latin typeface="Century" pitchFamily="18" charset="0"/>
                        </a:rPr>
                        <a:t>100</a:t>
                      </a:r>
                      <a:endParaRPr lang="en-US" sz="1600" dirty="0">
                        <a:latin typeface="Century" pitchFamily="18" charset="0"/>
                      </a:endParaRPr>
                    </a:p>
                  </a:txBody>
                  <a:tcPr/>
                </a:tc>
                <a:tc>
                  <a:txBody>
                    <a:bodyPr/>
                    <a:lstStyle/>
                    <a:p>
                      <a:pPr algn="r"/>
                      <a:r>
                        <a:rPr lang="en-US" sz="1600" dirty="0" smtClean="0">
                          <a:latin typeface="Century" pitchFamily="18" charset="0"/>
                        </a:rPr>
                        <a:t>$500</a:t>
                      </a:r>
                      <a:endParaRPr lang="en-US" sz="1600" dirty="0">
                        <a:latin typeface="Century" pitchFamily="18" charset="0"/>
                      </a:endParaRPr>
                    </a:p>
                  </a:txBody>
                  <a:tcPr/>
                </a:tc>
                <a:tc>
                  <a:txBody>
                    <a:bodyPr/>
                    <a:lstStyle/>
                    <a:p>
                      <a:pPr algn="r"/>
                      <a:r>
                        <a:rPr lang="en-US" sz="1600" dirty="0" smtClean="0">
                          <a:latin typeface="Century" pitchFamily="18" charset="0"/>
                        </a:rPr>
                        <a:t>$400</a:t>
                      </a:r>
                      <a:endParaRPr lang="en-US" sz="1600" dirty="0">
                        <a:latin typeface="Century" pitchFamily="18" charset="0"/>
                      </a:endParaRPr>
                    </a:p>
                  </a:txBody>
                  <a:tcPr/>
                </a:tc>
              </a:tr>
              <a:tr h="305075">
                <a:tc gridSpan="3">
                  <a:txBody>
                    <a:bodyPr/>
                    <a:lstStyle/>
                    <a:p>
                      <a:pPr algn="l"/>
                      <a:r>
                        <a:rPr lang="en-US" sz="1600" dirty="0" smtClean="0">
                          <a:latin typeface="Century" pitchFamily="18" charset="0"/>
                        </a:rPr>
                        <a:t>Total Investment Value (add last column)</a:t>
                      </a:r>
                      <a:endParaRPr lang="en-US" sz="1600" dirty="0">
                        <a:latin typeface="Century" pitchFamily="18" charset="0"/>
                      </a:endParaRPr>
                    </a:p>
                  </a:txBody>
                  <a:tcPr/>
                </a:tc>
                <a:tc hMerge="1">
                  <a:txBody>
                    <a:bodyPr/>
                    <a:lstStyle/>
                    <a:p>
                      <a:pPr algn="r"/>
                      <a:endParaRPr lang="en-US" sz="1600" dirty="0">
                        <a:latin typeface="Century" pitchFamily="18" charset="0"/>
                      </a:endParaRPr>
                    </a:p>
                  </a:txBody>
                  <a:tcPr/>
                </a:tc>
                <a:tc hMerge="1">
                  <a:txBody>
                    <a:bodyPr/>
                    <a:lstStyle/>
                    <a:p>
                      <a:pPr algn="r"/>
                      <a:endParaRPr lang="en-US" sz="1600" dirty="0">
                        <a:latin typeface="Century" pitchFamily="18" charset="0"/>
                      </a:endParaRPr>
                    </a:p>
                  </a:txBody>
                  <a:tcPr/>
                </a:tc>
                <a:tc>
                  <a:txBody>
                    <a:bodyPr/>
                    <a:lstStyle/>
                    <a:p>
                      <a:pPr algn="r"/>
                      <a:r>
                        <a:rPr lang="en-US" sz="1600" dirty="0" smtClean="0">
                          <a:latin typeface="Century" pitchFamily="18" charset="0"/>
                        </a:rPr>
                        <a:t>$3,000</a:t>
                      </a:r>
                      <a:endParaRPr lang="en-US" sz="1600" dirty="0">
                        <a:latin typeface="Century" pitchFamily="18" charset="0"/>
                      </a:endParaRPr>
                    </a:p>
                  </a:txBody>
                  <a:tcPr/>
                </a:tc>
                <a:tc>
                  <a:txBody>
                    <a:bodyPr/>
                    <a:lstStyle/>
                    <a:p>
                      <a:pPr algn="r"/>
                      <a:r>
                        <a:rPr lang="en-US" sz="1600" dirty="0" smtClean="0">
                          <a:latin typeface="Century" pitchFamily="18" charset="0"/>
                        </a:rPr>
                        <a:t>$3,450</a:t>
                      </a:r>
                      <a:endParaRPr lang="en-US" sz="1600" dirty="0">
                        <a:latin typeface="Century" pitchFamily="18" charset="0"/>
                      </a:endParaRPr>
                    </a:p>
                  </a:txBody>
                  <a:tcPr/>
                </a:tc>
              </a:tr>
            </a:tbl>
          </a:graphicData>
        </a:graphic>
      </p:graphicFrame>
      <p:sp>
        <p:nvSpPr>
          <p:cNvPr id="11" name="TextBox 10"/>
          <p:cNvSpPr txBox="1"/>
          <p:nvPr/>
        </p:nvSpPr>
        <p:spPr>
          <a:xfrm>
            <a:off x="609600" y="5486400"/>
            <a:ext cx="7848600" cy="661720"/>
          </a:xfrm>
          <a:prstGeom prst="rect">
            <a:avLst/>
          </a:prstGeom>
          <a:noFill/>
        </p:spPr>
        <p:txBody>
          <a:bodyPr wrap="square" rtlCol="0">
            <a:spAutoFit/>
          </a:bodyPr>
          <a:lstStyle/>
          <a:p>
            <a:pPr>
              <a:spcAft>
                <a:spcPts val="600"/>
              </a:spcAft>
            </a:pPr>
            <a:r>
              <a:rPr lang="en-US" sz="2000" dirty="0" smtClean="0">
                <a:latin typeface="Century" pitchFamily="18" charset="0"/>
              </a:rPr>
              <a:t>Number of shares </a:t>
            </a:r>
            <a:r>
              <a:rPr lang="en-US" sz="2000" u="sng" dirty="0" smtClean="0">
                <a:latin typeface="Century" pitchFamily="18" charset="0"/>
              </a:rPr>
              <a:t>300</a:t>
            </a:r>
            <a:r>
              <a:rPr lang="en-US" dirty="0" smtClean="0">
                <a:latin typeface="Century" pitchFamily="18" charset="0"/>
              </a:rPr>
              <a:t>			</a:t>
            </a:r>
            <a:r>
              <a:rPr lang="en-US" sz="2000" dirty="0" smtClean="0">
                <a:latin typeface="Century" pitchFamily="18" charset="0"/>
              </a:rPr>
              <a:t>*Price per share </a:t>
            </a:r>
            <a:r>
              <a:rPr lang="en-US" sz="2000" u="sng" dirty="0" smtClean="0">
                <a:latin typeface="Century" pitchFamily="18" charset="0"/>
              </a:rPr>
              <a:t>$11.50</a:t>
            </a:r>
          </a:p>
          <a:p>
            <a:r>
              <a:rPr lang="en-US" sz="1200" dirty="0" smtClean="0">
                <a:latin typeface="Century" pitchFamily="18" charset="0"/>
              </a:rPr>
              <a:t>*The price per share is the total investment value (one year later) divided by the number of shares.</a:t>
            </a:r>
            <a:endParaRPr lang="en-US" sz="1200" dirty="0">
              <a:latin typeface="Century" pitchFamily="18" charset="0"/>
            </a:endParaRPr>
          </a:p>
        </p:txBody>
      </p:sp>
      <p:sp>
        <p:nvSpPr>
          <p:cNvPr id="12" name="TextBox 11"/>
          <p:cNvSpPr txBox="1"/>
          <p:nvPr/>
        </p:nvSpPr>
        <p:spPr>
          <a:xfrm>
            <a:off x="762000" y="381000"/>
            <a:ext cx="7620000" cy="461665"/>
          </a:xfrm>
          <a:prstGeom prst="rect">
            <a:avLst/>
          </a:prstGeom>
          <a:noFill/>
        </p:spPr>
        <p:txBody>
          <a:bodyPr wrap="square" rtlCol="0">
            <a:spAutoFit/>
          </a:bodyPr>
          <a:lstStyle/>
          <a:p>
            <a:pPr algn="ctr"/>
            <a:r>
              <a:rPr lang="en-US" sz="2400" b="1" cap="small" dirty="0" smtClean="0">
                <a:solidFill>
                  <a:schemeClr val="tx2"/>
                </a:solidFill>
                <a:latin typeface="Century" pitchFamily="18" charset="0"/>
                <a:cs typeface="Times New Roman" pitchFamily="18" charset="0"/>
              </a:rPr>
              <a:t>Lesson 6 – What are Mutual Funds?</a:t>
            </a:r>
            <a:endParaRPr lang="en-US" sz="2400" b="1" cap="small" dirty="0">
              <a:solidFill>
                <a:schemeClr val="tx2"/>
              </a:solidFill>
              <a:latin typeface="Century" pitchFamily="18" charset="0"/>
              <a:cs typeface="Times New Roman" pitchFamily="18" charset="0"/>
            </a:endParaRPr>
          </a:p>
        </p:txBody>
      </p:sp>
      <p:sp>
        <p:nvSpPr>
          <p:cNvPr id="10" name="TextBox 9"/>
          <p:cNvSpPr txBox="1"/>
          <p:nvPr/>
        </p:nvSpPr>
        <p:spPr>
          <a:xfrm>
            <a:off x="0" y="0"/>
            <a:ext cx="1295400" cy="246221"/>
          </a:xfrm>
          <a:prstGeom prst="rect">
            <a:avLst/>
          </a:prstGeom>
          <a:noFill/>
        </p:spPr>
        <p:txBody>
          <a:bodyPr wrap="square" rtlCol="0">
            <a:spAutoFit/>
          </a:bodyPr>
          <a:lstStyle/>
          <a:p>
            <a:r>
              <a:rPr lang="en-US" sz="1000" cap="small" dirty="0" smtClean="0">
                <a:latin typeface="New Century Schlbk"/>
                <a:cs typeface="New Century Schlbk"/>
              </a:rPr>
              <a:t>Slide 6.1</a:t>
            </a:r>
            <a:endParaRPr lang="en-US" sz="1000" cap="small" dirty="0">
              <a:latin typeface="New Century Schlbk"/>
              <a:cs typeface="New Century Schlbk"/>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4400"/>
            <a:ext cx="8229600" cy="1143000"/>
          </a:xfrm>
        </p:spPr>
        <p:txBody>
          <a:bodyPr>
            <a:normAutofit/>
          </a:bodyPr>
          <a:lstStyle/>
          <a:p>
            <a:r>
              <a:rPr lang="en-US" sz="3200" b="0" dirty="0" smtClean="0">
                <a:latin typeface="B New Century Schlbk Bold"/>
                <a:cs typeface="B New Century Schlbk Bold"/>
              </a:rPr>
              <a:t>How Mutual Funds Work</a:t>
            </a:r>
            <a:endParaRPr lang="en-US" sz="3200" b="0" dirty="0">
              <a:latin typeface="B New Century Schlbk Bold"/>
              <a:cs typeface="B New Century Schlbk Bold"/>
            </a:endParaRPr>
          </a:p>
        </p:txBody>
      </p:sp>
      <p:sp>
        <p:nvSpPr>
          <p:cNvPr id="5" name="Content Placeholder 4"/>
          <p:cNvSpPr>
            <a:spLocks noGrp="1"/>
          </p:cNvSpPr>
          <p:nvPr>
            <p:ph idx="1"/>
          </p:nvPr>
        </p:nvSpPr>
        <p:spPr>
          <a:xfrm>
            <a:off x="457200" y="2057400"/>
            <a:ext cx="8229600" cy="4038600"/>
          </a:xfrm>
        </p:spPr>
        <p:txBody>
          <a:bodyPr>
            <a:normAutofit fontScale="77500" lnSpcReduction="20000"/>
          </a:bodyPr>
          <a:lstStyle/>
          <a:p>
            <a:pPr>
              <a:spcAft>
                <a:spcPts val="600"/>
              </a:spcAft>
            </a:pPr>
            <a:r>
              <a:rPr lang="en-US" dirty="0" smtClean="0"/>
              <a:t>The price per share changes every day and depends on the value of the investments.</a:t>
            </a:r>
          </a:p>
          <a:p>
            <a:pPr>
              <a:spcAft>
                <a:spcPts val="600"/>
              </a:spcAft>
            </a:pPr>
            <a:r>
              <a:rPr lang="en-US" dirty="0" smtClean="0"/>
              <a:t>The value of the investments depends on the performance of the assets chosen by the fund manager. Unlike members of an investment club, mutual fund investors do not decide which stocks or bonds the fund will buy or sell. The fund manager does that.</a:t>
            </a:r>
          </a:p>
          <a:p>
            <a:pPr>
              <a:spcAft>
                <a:spcPts val="600"/>
              </a:spcAft>
            </a:pPr>
            <a:r>
              <a:rPr lang="en-US" dirty="0" smtClean="0"/>
              <a:t>A mutual fund charges investors for the financial management it provides. The investor may also pay brokers’ fees and other costs. The lower these costs, the higher the investor’s returns from a set of holdings.</a:t>
            </a:r>
          </a:p>
          <a:p>
            <a:r>
              <a:rPr lang="en-US" dirty="0" smtClean="0"/>
              <a:t>Some mutual funds charge a sales commission called a load. The higher the load, the less the actual investment made on behalf of the investor. Lower loads are better for investors, other things being equal.</a:t>
            </a:r>
            <a:endParaRPr lang="en-US" dirty="0"/>
          </a:p>
        </p:txBody>
      </p:sp>
      <p:cxnSp>
        <p:nvCxnSpPr>
          <p:cNvPr id="7" name="Straight Connector 6"/>
          <p:cNvCxnSpPr/>
          <p:nvPr/>
        </p:nvCxnSpPr>
        <p:spPr>
          <a:xfrm>
            <a:off x="533400" y="304800"/>
            <a:ext cx="80772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Straight Connector 8"/>
          <p:cNvCxnSpPr/>
          <p:nvPr/>
        </p:nvCxnSpPr>
        <p:spPr>
          <a:xfrm>
            <a:off x="533400" y="914400"/>
            <a:ext cx="8077200"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TextBox 7"/>
          <p:cNvSpPr txBox="1"/>
          <p:nvPr/>
        </p:nvSpPr>
        <p:spPr>
          <a:xfrm>
            <a:off x="762000" y="381000"/>
            <a:ext cx="7620000" cy="461665"/>
          </a:xfrm>
          <a:prstGeom prst="rect">
            <a:avLst/>
          </a:prstGeom>
          <a:noFill/>
        </p:spPr>
        <p:txBody>
          <a:bodyPr wrap="square" rtlCol="0">
            <a:spAutoFit/>
          </a:bodyPr>
          <a:lstStyle/>
          <a:p>
            <a:pPr algn="ctr"/>
            <a:r>
              <a:rPr lang="en-US" sz="2400" b="1" cap="small" dirty="0" smtClean="0">
                <a:solidFill>
                  <a:schemeClr val="tx2"/>
                </a:solidFill>
                <a:latin typeface="Century" pitchFamily="18" charset="0"/>
                <a:cs typeface="Times New Roman" pitchFamily="18" charset="0"/>
              </a:rPr>
              <a:t>Lesson 6 – What are Mutual Funds?</a:t>
            </a:r>
            <a:endParaRPr lang="en-US" sz="2400" b="1" cap="small" dirty="0">
              <a:solidFill>
                <a:schemeClr val="tx2"/>
              </a:solidFill>
              <a:latin typeface="Century" pitchFamily="18" charset="0"/>
              <a:cs typeface="Times New Roman" pitchFamily="18" charset="0"/>
            </a:endParaRPr>
          </a:p>
        </p:txBody>
      </p:sp>
      <p:sp>
        <p:nvSpPr>
          <p:cNvPr id="10" name="TextBox 9"/>
          <p:cNvSpPr txBox="1"/>
          <p:nvPr/>
        </p:nvSpPr>
        <p:spPr>
          <a:xfrm>
            <a:off x="0" y="0"/>
            <a:ext cx="1295400" cy="246221"/>
          </a:xfrm>
          <a:prstGeom prst="rect">
            <a:avLst/>
          </a:prstGeom>
          <a:noFill/>
        </p:spPr>
        <p:txBody>
          <a:bodyPr wrap="square" rtlCol="0">
            <a:spAutoFit/>
          </a:bodyPr>
          <a:lstStyle/>
          <a:p>
            <a:r>
              <a:rPr lang="en-US" sz="1000" cap="small" dirty="0" smtClean="0">
                <a:latin typeface="New Century Schlbk"/>
                <a:cs typeface="New Century Schlbk"/>
              </a:rPr>
              <a:t>Slide 6.2</a:t>
            </a:r>
            <a:endParaRPr lang="en-US" sz="1000" cap="small" dirty="0">
              <a:latin typeface="New Century Schlbk"/>
              <a:cs typeface="New Century Schlbk"/>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4400"/>
            <a:ext cx="8229600" cy="1143000"/>
          </a:xfrm>
        </p:spPr>
        <p:txBody>
          <a:bodyPr>
            <a:normAutofit/>
          </a:bodyPr>
          <a:lstStyle/>
          <a:p>
            <a:r>
              <a:rPr lang="en-US" sz="3200" b="0" dirty="0" smtClean="0">
                <a:latin typeface="B New Century Schlbk Bold"/>
                <a:cs typeface="B New Century Schlbk Bold"/>
              </a:rPr>
              <a:t>Types of Mutual Funds</a:t>
            </a:r>
            <a:endParaRPr lang="en-US" sz="3200" b="0" dirty="0">
              <a:latin typeface="B New Century Schlbk Bold"/>
              <a:cs typeface="B New Century Schlbk Bold"/>
            </a:endParaRPr>
          </a:p>
        </p:txBody>
      </p:sp>
      <p:cxnSp>
        <p:nvCxnSpPr>
          <p:cNvPr id="7" name="Straight Connector 6"/>
          <p:cNvCxnSpPr/>
          <p:nvPr/>
        </p:nvCxnSpPr>
        <p:spPr>
          <a:xfrm>
            <a:off x="533400" y="304800"/>
            <a:ext cx="80772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Straight Connector 8"/>
          <p:cNvCxnSpPr/>
          <p:nvPr/>
        </p:nvCxnSpPr>
        <p:spPr>
          <a:xfrm>
            <a:off x="533400" y="914400"/>
            <a:ext cx="8077200"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TextBox 9"/>
          <p:cNvSpPr txBox="1"/>
          <p:nvPr/>
        </p:nvSpPr>
        <p:spPr>
          <a:xfrm>
            <a:off x="762000" y="381000"/>
            <a:ext cx="7620000" cy="461665"/>
          </a:xfrm>
          <a:prstGeom prst="rect">
            <a:avLst/>
          </a:prstGeom>
          <a:noFill/>
        </p:spPr>
        <p:txBody>
          <a:bodyPr wrap="square" rtlCol="0">
            <a:spAutoFit/>
          </a:bodyPr>
          <a:lstStyle/>
          <a:p>
            <a:pPr algn="ctr"/>
            <a:r>
              <a:rPr lang="en-US" sz="2400" b="1" cap="small" dirty="0" smtClean="0">
                <a:solidFill>
                  <a:schemeClr val="tx2"/>
                </a:solidFill>
                <a:latin typeface="Century" pitchFamily="18" charset="0"/>
                <a:cs typeface="Times New Roman" pitchFamily="18" charset="0"/>
              </a:rPr>
              <a:t>Lesson 6 – What are Mutual Funds?</a:t>
            </a:r>
            <a:endParaRPr lang="en-US" sz="2400" b="1" cap="small" dirty="0">
              <a:solidFill>
                <a:schemeClr val="tx2"/>
              </a:solidFill>
              <a:latin typeface="Century" pitchFamily="18" charset="0"/>
              <a:cs typeface="Times New Roman" pitchFamily="18" charset="0"/>
            </a:endParaRPr>
          </a:p>
        </p:txBody>
      </p:sp>
      <p:graphicFrame>
        <p:nvGraphicFramePr>
          <p:cNvPr id="11" name="Content Placeholder 10"/>
          <p:cNvGraphicFramePr>
            <a:graphicFrameLocks noGrp="1"/>
          </p:cNvGraphicFramePr>
          <p:nvPr>
            <p:ph idx="1"/>
          </p:nvPr>
        </p:nvGraphicFramePr>
        <p:xfrm>
          <a:off x="457200" y="2590800"/>
          <a:ext cx="8229600" cy="2834640"/>
        </p:xfrm>
        <a:graphic>
          <a:graphicData uri="http://schemas.openxmlformats.org/drawingml/2006/table">
            <a:tbl>
              <a:tblPr firstRow="1" bandRow="1">
                <a:tableStyleId>{5940675A-B579-460E-94D1-54222C63F5DA}</a:tableStyleId>
              </a:tblPr>
              <a:tblGrid>
                <a:gridCol w="1645920"/>
                <a:gridCol w="1645920"/>
                <a:gridCol w="1645920"/>
                <a:gridCol w="1645920"/>
                <a:gridCol w="1645920"/>
              </a:tblGrid>
              <a:tr h="370840">
                <a:tc>
                  <a:txBody>
                    <a:bodyPr/>
                    <a:lstStyle/>
                    <a:p>
                      <a:r>
                        <a:rPr lang="en-US" dirty="0" smtClean="0">
                          <a:latin typeface="Century" pitchFamily="18" charset="0"/>
                        </a:rPr>
                        <a:t>Money market funds</a:t>
                      </a:r>
                    </a:p>
                    <a:p>
                      <a:endParaRPr lang="en-US" dirty="0" smtClean="0">
                        <a:latin typeface="Century" pitchFamily="18" charset="0"/>
                      </a:endParaRPr>
                    </a:p>
                    <a:p>
                      <a:r>
                        <a:rPr lang="en-US" dirty="0" smtClean="0">
                          <a:latin typeface="Century" pitchFamily="18" charset="0"/>
                        </a:rPr>
                        <a:t>(short-term</a:t>
                      </a:r>
                      <a:r>
                        <a:rPr lang="en-US" baseline="0" dirty="0" smtClean="0">
                          <a:latin typeface="Century" pitchFamily="18" charset="0"/>
                        </a:rPr>
                        <a:t> securities)</a:t>
                      </a:r>
                      <a:endParaRPr lang="en-US" dirty="0">
                        <a:latin typeface="Century" pitchFamily="18" charset="0"/>
                      </a:endParaRPr>
                    </a:p>
                  </a:txBody>
                  <a:tcPr/>
                </a:tc>
                <a:tc>
                  <a:txBody>
                    <a:bodyPr/>
                    <a:lstStyle/>
                    <a:p>
                      <a:r>
                        <a:rPr lang="en-US" dirty="0" smtClean="0">
                          <a:latin typeface="Century" pitchFamily="18" charset="0"/>
                        </a:rPr>
                        <a:t>Bond funds</a:t>
                      </a:r>
                    </a:p>
                    <a:p>
                      <a:endParaRPr lang="en-US" dirty="0" smtClean="0">
                        <a:latin typeface="Century" pitchFamily="18" charset="0"/>
                      </a:endParaRPr>
                    </a:p>
                    <a:p>
                      <a:endParaRPr lang="en-US" dirty="0" smtClean="0">
                        <a:latin typeface="Century" pitchFamily="18" charset="0"/>
                      </a:endParaRPr>
                    </a:p>
                    <a:p>
                      <a:r>
                        <a:rPr lang="en-US" dirty="0" smtClean="0">
                          <a:latin typeface="Century" pitchFamily="18" charset="0"/>
                        </a:rPr>
                        <a:t>(corporate or longer-term</a:t>
                      </a:r>
                      <a:r>
                        <a:rPr lang="en-US" baseline="0" dirty="0" smtClean="0">
                          <a:latin typeface="Century" pitchFamily="18" charset="0"/>
                        </a:rPr>
                        <a:t> government bonds)</a:t>
                      </a:r>
                      <a:endParaRPr lang="en-US" dirty="0">
                        <a:latin typeface="Century" pitchFamily="18" charset="0"/>
                      </a:endParaRPr>
                    </a:p>
                  </a:txBody>
                  <a:tcPr/>
                </a:tc>
                <a:tc>
                  <a:txBody>
                    <a:bodyPr/>
                    <a:lstStyle/>
                    <a:p>
                      <a:r>
                        <a:rPr lang="en-US" dirty="0" smtClean="0">
                          <a:latin typeface="Century" pitchFamily="18" charset="0"/>
                        </a:rPr>
                        <a:t>Income funds</a:t>
                      </a:r>
                    </a:p>
                    <a:p>
                      <a:endParaRPr lang="en-US" dirty="0" smtClean="0">
                        <a:latin typeface="Century" pitchFamily="18" charset="0"/>
                      </a:endParaRPr>
                    </a:p>
                    <a:p>
                      <a:endParaRPr lang="en-US" dirty="0" smtClean="0">
                        <a:latin typeface="Century" pitchFamily="18" charset="0"/>
                      </a:endParaRPr>
                    </a:p>
                    <a:p>
                      <a:r>
                        <a:rPr lang="en-US" dirty="0" smtClean="0">
                          <a:latin typeface="Century" pitchFamily="18" charset="0"/>
                        </a:rPr>
                        <a:t>(high-yield stocks and bond funds)</a:t>
                      </a:r>
                      <a:endParaRPr lang="en-US" dirty="0">
                        <a:latin typeface="Century" pitchFamily="18" charset="0"/>
                      </a:endParaRPr>
                    </a:p>
                  </a:txBody>
                  <a:tcPr/>
                </a:tc>
                <a:tc>
                  <a:txBody>
                    <a:bodyPr/>
                    <a:lstStyle/>
                    <a:p>
                      <a:r>
                        <a:rPr lang="en-US" dirty="0" smtClean="0">
                          <a:latin typeface="Century" pitchFamily="18" charset="0"/>
                        </a:rPr>
                        <a:t>Growth funds</a:t>
                      </a:r>
                    </a:p>
                    <a:p>
                      <a:endParaRPr lang="en-US" dirty="0" smtClean="0">
                        <a:latin typeface="Century" pitchFamily="18" charset="0"/>
                      </a:endParaRPr>
                    </a:p>
                    <a:p>
                      <a:endParaRPr lang="en-US" dirty="0" smtClean="0">
                        <a:latin typeface="Century" pitchFamily="18" charset="0"/>
                      </a:endParaRPr>
                    </a:p>
                    <a:p>
                      <a:r>
                        <a:rPr lang="en-US" dirty="0" smtClean="0">
                          <a:latin typeface="Century" pitchFamily="18" charset="0"/>
                        </a:rPr>
                        <a:t>(larger</a:t>
                      </a:r>
                      <a:r>
                        <a:rPr lang="en-US" baseline="0" dirty="0" smtClean="0">
                          <a:latin typeface="Century" pitchFamily="18" charset="0"/>
                        </a:rPr>
                        <a:t> company stocks; long-term capital gains)</a:t>
                      </a:r>
                      <a:endParaRPr lang="en-US" dirty="0">
                        <a:latin typeface="Century" pitchFamily="18" charset="0"/>
                      </a:endParaRPr>
                    </a:p>
                  </a:txBody>
                  <a:tcPr/>
                </a:tc>
                <a:tc>
                  <a:txBody>
                    <a:bodyPr/>
                    <a:lstStyle/>
                    <a:p>
                      <a:r>
                        <a:rPr lang="en-US" dirty="0" smtClean="0">
                          <a:latin typeface="Century" pitchFamily="18" charset="0"/>
                        </a:rPr>
                        <a:t>Aggressive</a:t>
                      </a:r>
                      <a:r>
                        <a:rPr lang="en-US" baseline="0" dirty="0" smtClean="0">
                          <a:latin typeface="Century" pitchFamily="18" charset="0"/>
                        </a:rPr>
                        <a:t> growth funds</a:t>
                      </a:r>
                    </a:p>
                    <a:p>
                      <a:endParaRPr lang="en-US" baseline="0" dirty="0" smtClean="0">
                        <a:latin typeface="Century" pitchFamily="18" charset="0"/>
                      </a:endParaRPr>
                    </a:p>
                    <a:p>
                      <a:r>
                        <a:rPr lang="en-US" baseline="0" dirty="0" smtClean="0">
                          <a:latin typeface="Century" pitchFamily="18" charset="0"/>
                        </a:rPr>
                        <a:t>(smaller company stocks; short- and long-term capital gains)</a:t>
                      </a:r>
                    </a:p>
                    <a:p>
                      <a:endParaRPr lang="en-US" dirty="0">
                        <a:latin typeface="Century" pitchFamily="18" charset="0"/>
                      </a:endParaRPr>
                    </a:p>
                  </a:txBody>
                  <a:tcPr/>
                </a:tc>
              </a:tr>
            </a:tbl>
          </a:graphicData>
        </a:graphic>
      </p:graphicFrame>
      <p:sp>
        <p:nvSpPr>
          <p:cNvPr id="12" name="TextBox 11"/>
          <p:cNvSpPr txBox="1"/>
          <p:nvPr/>
        </p:nvSpPr>
        <p:spPr>
          <a:xfrm>
            <a:off x="457200" y="1905000"/>
            <a:ext cx="8153400" cy="646331"/>
          </a:xfrm>
          <a:prstGeom prst="rect">
            <a:avLst/>
          </a:prstGeom>
          <a:noFill/>
        </p:spPr>
        <p:txBody>
          <a:bodyPr wrap="square" rtlCol="0">
            <a:spAutoFit/>
          </a:bodyPr>
          <a:lstStyle/>
          <a:p>
            <a:r>
              <a:rPr lang="en-US" dirty="0" smtClean="0">
                <a:latin typeface="Century" pitchFamily="18" charset="0"/>
              </a:rPr>
              <a:t>Low Risk and					               High Risk and</a:t>
            </a:r>
          </a:p>
          <a:p>
            <a:r>
              <a:rPr lang="en-US" dirty="0" smtClean="0">
                <a:latin typeface="Century" pitchFamily="18" charset="0"/>
              </a:rPr>
              <a:t>Low Potential Reward			              High Potential Reward</a:t>
            </a:r>
            <a:endParaRPr lang="en-US" dirty="0">
              <a:latin typeface="Century" pitchFamily="18" charset="0"/>
            </a:endParaRPr>
          </a:p>
        </p:txBody>
      </p:sp>
      <p:sp>
        <p:nvSpPr>
          <p:cNvPr id="8" name="TextBox 7"/>
          <p:cNvSpPr txBox="1"/>
          <p:nvPr/>
        </p:nvSpPr>
        <p:spPr>
          <a:xfrm>
            <a:off x="0" y="0"/>
            <a:ext cx="1295400" cy="246221"/>
          </a:xfrm>
          <a:prstGeom prst="rect">
            <a:avLst/>
          </a:prstGeom>
          <a:noFill/>
        </p:spPr>
        <p:txBody>
          <a:bodyPr wrap="square" rtlCol="0">
            <a:spAutoFit/>
          </a:bodyPr>
          <a:lstStyle/>
          <a:p>
            <a:r>
              <a:rPr lang="en-US" sz="1000" cap="small" dirty="0" smtClean="0">
                <a:latin typeface="New Century Schlbk"/>
                <a:cs typeface="New Century Schlbk"/>
              </a:rPr>
              <a:t>Slide 6.3</a:t>
            </a:r>
            <a:endParaRPr lang="en-US" sz="1000" cap="small" dirty="0">
              <a:latin typeface="New Century Schlbk"/>
              <a:cs typeface="New Century Schlbk"/>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1441</TotalTime>
  <Words>364</Words>
  <Application>Microsoft Macintosh PowerPoint</Application>
  <PresentationFormat>On-screen Show (4:3)</PresentationFormat>
  <Paragraphs>76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What are Mutual Funds?</vt:lpstr>
      <vt:lpstr>One Year Later: An example</vt:lpstr>
      <vt:lpstr>How Mutual Funds Work</vt:lpstr>
      <vt:lpstr>Types of Mutual Funds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Carey</dc:creator>
  <cp:lastModifiedBy>Michelle Eilers</cp:lastModifiedBy>
  <cp:revision>118</cp:revision>
  <dcterms:created xsi:type="dcterms:W3CDTF">2012-09-12T16:50:05Z</dcterms:created>
  <dcterms:modified xsi:type="dcterms:W3CDTF">2012-09-25T18:00:14Z</dcterms:modified>
</cp:coreProperties>
</file>