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3" autoAdjust="0"/>
    <p:restoredTop sz="94647" autoAdjust="0"/>
  </p:normalViewPr>
  <p:slideViewPr>
    <p:cSldViewPr>
      <p:cViewPr varScale="1">
        <p:scale>
          <a:sx n="141" d="100"/>
          <a:sy n="141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008F-EC35-4884-8F0A-3406990351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91B6-D858-41E9-98ED-E99780619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3400" y="6324600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0" kern="1200" cap="small" baseline="0" dirty="0" smtClean="0">
                <a:solidFill>
                  <a:schemeClr val="tx2"/>
                </a:solidFill>
                <a:latin typeface="Century" pitchFamily="18" charset="0"/>
                <a:ea typeface="+mn-ea"/>
                <a:cs typeface="Times New Roman" pitchFamily="18" charset="0"/>
              </a:rPr>
              <a:t>Learning, Earning, and Investing for a New Generation © Council for Economic Education, New York, NY</a:t>
            </a:r>
            <a:endParaRPr lang="en-US" sz="1100" b="0" i="0" cap="small" baseline="0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Lucida Grande"/>
        <a:buChar char="■"/>
        <a:defRPr sz="20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0090"/>
            <a:ext cx="7772400" cy="1470025"/>
          </a:xfrm>
        </p:spPr>
        <p:txBody>
          <a:bodyPr/>
          <a:lstStyle/>
          <a:p>
            <a:r>
              <a:rPr lang="en-US" cap="small" dirty="0" smtClean="0">
                <a:solidFill>
                  <a:schemeClr val="tx2"/>
                </a:solidFill>
              </a:rPr>
              <a:t>Invest in Yourself</a:t>
            </a:r>
            <a:endParaRPr lang="en-US" cap="small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20618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30524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small" dirty="0" smtClean="0">
                <a:solidFill>
                  <a:schemeClr val="tx2"/>
                </a:solidFill>
                <a:latin typeface="Century" pitchFamily="18" charset="0"/>
              </a:rPr>
              <a:t>Lesson 2</a:t>
            </a:r>
            <a:endParaRPr lang="en-US" sz="2400" cap="small" dirty="0">
              <a:solidFill>
                <a:schemeClr val="tx2"/>
              </a:solidFill>
              <a:latin typeface="Century" pitchFamily="18" charset="0"/>
            </a:endParaRPr>
          </a:p>
        </p:txBody>
      </p:sp>
      <p:pic>
        <p:nvPicPr>
          <p:cNvPr id="9" name="Picture 8" descr="4photo graphic-bl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04" y="3459480"/>
            <a:ext cx="6864096" cy="172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842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Capital Production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36877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smtClean="0"/>
              <a:t>Answers to the problems on Activity 2.1-A and 2.1-B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180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18,986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15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5,958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360 dimes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2.1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Capital Production Report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20618"/>
              </p:ext>
            </p:extLst>
          </p:nvPr>
        </p:nvGraphicFramePr>
        <p:xfrm>
          <a:off x="457200" y="1981200"/>
          <a:ext cx="8229600" cy="3581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310640"/>
                <a:gridCol w="1645920"/>
                <a:gridCol w="1645920"/>
                <a:gridCol w="1645920"/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</a:rPr>
                        <a:t>Time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</a:rPr>
                        <a:t>Group A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</a:rPr>
                        <a:t>Group B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 smtClean="0">
                          <a:latin typeface="Century" pitchFamily="18" charset="0"/>
                        </a:rPr>
                        <a:t>of Students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 smtClean="0">
                          <a:latin typeface="Century" pitchFamily="18" charset="0"/>
                        </a:rPr>
                        <a:t>of Correct Answers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 smtClean="0">
                          <a:latin typeface="Century" pitchFamily="18" charset="0"/>
                        </a:rPr>
                        <a:t>of </a:t>
                      </a:r>
                    </a:p>
                    <a:p>
                      <a:r>
                        <a:rPr lang="en-US" dirty="0" smtClean="0">
                          <a:latin typeface="Century" pitchFamily="18" charset="0"/>
                        </a:rPr>
                        <a:t>Students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 smtClean="0">
                          <a:latin typeface="Century" pitchFamily="18" charset="0"/>
                        </a:rPr>
                        <a:t>of Correct Answers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0 to 59 sec.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60 to</a:t>
                      </a:r>
                      <a:r>
                        <a:rPr lang="en-US" baseline="0" dirty="0" smtClean="0">
                          <a:latin typeface="Century" pitchFamily="18" charset="0"/>
                        </a:rPr>
                        <a:t> 119 sec.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120 to 179 sec.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180 to 239 sec.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itchFamily="18" charset="0"/>
                        </a:rPr>
                        <a:t>240 to 299 sec.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2.2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Autofit/>
          </a:bodyPr>
          <a:lstStyle/>
          <a:p>
            <a:r>
              <a:rPr lang="en-US" sz="2600" b="0" dirty="0" smtClean="0">
                <a:latin typeface="B New Century Schlbk Bold"/>
                <a:cs typeface="B New Century Schlbk Bold"/>
              </a:rPr>
              <a:t>Examples of Occupations and Human Capital</a:t>
            </a:r>
            <a:endParaRPr lang="en-US" sz="2600" b="0" dirty="0">
              <a:latin typeface="B New Century Schlbk Bold"/>
              <a:cs typeface="B New Century Schlbk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B New Century Schlbk Bold"/>
                <a:cs typeface="B New Century Schlbk Bold"/>
              </a:rPr>
              <a:t>Examples of Occupations</a:t>
            </a:r>
          </a:p>
          <a:p>
            <a:r>
              <a:rPr lang="en-US" sz="2000" dirty="0" smtClean="0"/>
              <a:t>Automotive technician/ mechanic</a:t>
            </a:r>
          </a:p>
          <a:p>
            <a:r>
              <a:rPr lang="en-US" sz="2000" dirty="0" smtClean="0"/>
              <a:t>Carpenter</a:t>
            </a:r>
          </a:p>
          <a:p>
            <a:r>
              <a:rPr lang="en-US" sz="2000" dirty="0" smtClean="0"/>
              <a:t>Family doctor</a:t>
            </a:r>
          </a:p>
          <a:p>
            <a:r>
              <a:rPr lang="en-US" sz="2000" dirty="0" smtClean="0"/>
              <a:t>Graphic designer</a:t>
            </a:r>
          </a:p>
          <a:p>
            <a:r>
              <a:rPr lang="en-US" sz="2000" dirty="0" smtClean="0"/>
              <a:t>Interpreter</a:t>
            </a:r>
          </a:p>
          <a:p>
            <a:r>
              <a:rPr lang="en-US" sz="2000" dirty="0" smtClean="0"/>
              <a:t>Mechanical engineer</a:t>
            </a:r>
          </a:p>
          <a:p>
            <a:r>
              <a:rPr lang="en-US" sz="2000" dirty="0" smtClean="0"/>
              <a:t>Retail Sales clerk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B New Century Schlbk Bold"/>
                <a:cs typeface="B New Century Schlbk Bold"/>
              </a:rPr>
              <a:t>Examples of Human Capital</a:t>
            </a:r>
          </a:p>
          <a:p>
            <a:r>
              <a:rPr lang="en-US" sz="2000" dirty="0" smtClean="0"/>
              <a:t>Ability to use special tools or equipment</a:t>
            </a:r>
          </a:p>
          <a:p>
            <a:r>
              <a:rPr lang="en-US" sz="2000" dirty="0" smtClean="0"/>
              <a:t>Apprenticeship</a:t>
            </a:r>
          </a:p>
          <a:p>
            <a:r>
              <a:rPr lang="en-US" sz="2000" dirty="0" smtClean="0"/>
              <a:t>Communication skills</a:t>
            </a:r>
          </a:p>
          <a:p>
            <a:r>
              <a:rPr lang="en-US" sz="2000" dirty="0" smtClean="0"/>
              <a:t>Community college or trade school</a:t>
            </a:r>
          </a:p>
          <a:p>
            <a:r>
              <a:rPr lang="en-US" sz="2000" dirty="0" smtClean="0"/>
              <a:t>Four-year college degree</a:t>
            </a:r>
          </a:p>
          <a:p>
            <a:r>
              <a:rPr lang="en-US" sz="2000" dirty="0" smtClean="0"/>
              <a:t>Mathematics skills</a:t>
            </a:r>
          </a:p>
          <a:p>
            <a:r>
              <a:rPr lang="en-US" sz="2000" dirty="0" smtClean="0"/>
              <a:t>Medical school</a:t>
            </a:r>
          </a:p>
          <a:p>
            <a:r>
              <a:rPr lang="en-US" sz="2000" dirty="0" smtClean="0"/>
              <a:t>Special certification</a:t>
            </a:r>
          </a:p>
          <a:p>
            <a:r>
              <a:rPr lang="en-US" sz="2000" dirty="0" smtClean="0"/>
              <a:t>Special license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2.3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6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b="0" dirty="0" smtClean="0">
                <a:latin typeface="B New Century Schlbk Bold"/>
                <a:cs typeface="B New Century Schlbk Bold"/>
              </a:rPr>
              <a:t>Connecting Occupations and Human Capital</a:t>
            </a:r>
            <a:endParaRPr lang="en-US" sz="26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879600"/>
          <a:ext cx="8229600" cy="3972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594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Examples of Occupations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Examples</a:t>
                      </a:r>
                      <a:r>
                        <a:rPr lang="en-US" b="1" baseline="0" dirty="0" smtClean="0">
                          <a:latin typeface="Century" pitchFamily="18" charset="0"/>
                        </a:rPr>
                        <a:t> of Human Capital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Automotive</a:t>
                      </a:r>
                      <a:r>
                        <a:rPr lang="en-US" sz="1400" baseline="0" dirty="0" smtClean="0">
                          <a:latin typeface="Century" pitchFamily="18" charset="0"/>
                        </a:rPr>
                        <a:t> technician/mechanic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Mathematics and communications skills plus trade school, apprenticeship, and ability to work with special tools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Carpenter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Mathematics and communications skills plus trade school, apprenticeship,</a:t>
                      </a:r>
                      <a:r>
                        <a:rPr lang="en-US" sz="1400" baseline="0" dirty="0" smtClean="0">
                          <a:latin typeface="Century" pitchFamily="18" charset="0"/>
                        </a:rPr>
                        <a:t> and ability to work with special tools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Family doctor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Mathematics and communications skills plus medical school,</a:t>
                      </a:r>
                      <a:r>
                        <a:rPr lang="en-US" sz="1400" baseline="0" dirty="0" smtClean="0">
                          <a:latin typeface="Century" pitchFamily="18" charset="0"/>
                        </a:rPr>
                        <a:t> internship, residency, and ability to use special tools and equipment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Graphic designer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Mathematics and communications skills plus community college or trade school and ability to work with special tools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Interpreter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Mathematics and communications skills plus college degree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Mechanical engineer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Mathematics</a:t>
                      </a:r>
                      <a:r>
                        <a:rPr lang="en-US" sz="1400" baseline="0" dirty="0" smtClean="0">
                          <a:latin typeface="Century" pitchFamily="18" charset="0"/>
                        </a:rPr>
                        <a:t> and communications skills plus college degree and ability to work with special tools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Retail sales clerk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" pitchFamily="18" charset="0"/>
                        </a:rPr>
                        <a:t>Mathematics and communications skills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2.4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6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0" dirty="0" smtClean="0">
                <a:latin typeface="B New Century Schlbk Bold"/>
                <a:cs typeface="B New Century Schlbk Bold"/>
              </a:rPr>
              <a:t>Connecting Occupations and Wages</a:t>
            </a:r>
            <a:endParaRPr lang="en-US" sz="30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879600"/>
          <a:ext cx="8229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Occupations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Median</a:t>
                      </a:r>
                      <a:r>
                        <a:rPr lang="en-US" b="1" baseline="0" dirty="0" smtClean="0">
                          <a:latin typeface="Century" pitchFamily="18" charset="0"/>
                        </a:rPr>
                        <a:t> Annual Wage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Automotive</a:t>
                      </a:r>
                      <a:r>
                        <a:rPr lang="en-US" sz="1800" baseline="0" dirty="0" smtClean="0">
                          <a:latin typeface="Century" pitchFamily="18" charset="0"/>
                        </a:rPr>
                        <a:t> technician/mechanic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$35,110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Carpenter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$38,938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Family doctor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$153,510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Graphic designer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$42,400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Interpreter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$43,200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Mechanical engineer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$74,920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Retail sales clerk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$20,670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2.5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948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0" dirty="0" smtClean="0">
                <a:latin typeface="B New Century Schlbk Bold"/>
                <a:cs typeface="B New Century Schlbk Bold"/>
              </a:rPr>
              <a:t>Educational Attainment: Earnings and Unemployment Rate</a:t>
            </a:r>
            <a:endParaRPr lang="en-US" sz="30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062480"/>
          <a:ext cx="8229600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/>
                <a:gridCol w="20574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Educational Attainment Level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Annual </a:t>
                      </a:r>
                    </a:p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Earnings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Unemployment</a:t>
                      </a:r>
                    </a:p>
                    <a:p>
                      <a:pPr algn="ctr"/>
                      <a:r>
                        <a:rPr lang="en-US" b="1" dirty="0" smtClean="0">
                          <a:latin typeface="Century" pitchFamily="18" charset="0"/>
                        </a:rPr>
                        <a:t>Rate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Less than a high school diploma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$22,200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14.9%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High school</a:t>
                      </a:r>
                      <a:r>
                        <a:rPr lang="en-US" sz="1800" baseline="0" dirty="0" smtClean="0">
                          <a:latin typeface="Century" pitchFamily="18" charset="0"/>
                        </a:rPr>
                        <a:t> diploma or equivalent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$31,300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10.3%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Associate’s degree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$38,350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7%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Bachelor’s degree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$51,900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5.4%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Master’s degree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$63,600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4.0%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Professional degree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$80,500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2.4%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" pitchFamily="18" charset="0"/>
                        </a:rPr>
                        <a:t>Doctoral degree (Ph.D.)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$77,500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" pitchFamily="18" charset="0"/>
                        </a:rPr>
                        <a:t>1.9%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334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" pitchFamily="18" charset="0"/>
              </a:rPr>
              <a:t>Source: Bureau of Labor Statistics</a:t>
            </a:r>
          </a:p>
          <a:p>
            <a:r>
              <a:rPr lang="en-US" sz="1400" dirty="0" smtClean="0">
                <a:latin typeface="Century" pitchFamily="18" charset="0"/>
              </a:rPr>
              <a:t>2010 Annual averages for persons 25 and over; full-time wage and salary workers</a:t>
            </a:r>
            <a:endParaRPr lang="en-US" sz="1400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2.6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0" dirty="0" smtClean="0">
                <a:latin typeface="B New Century Schlbk Bold"/>
                <a:cs typeface="B New Century Schlbk Bold"/>
              </a:rPr>
              <a:t>But Be Careful Out There</a:t>
            </a:r>
            <a:endParaRPr lang="en-US" b="0" dirty="0">
              <a:latin typeface="B New Century Schlbk Bold"/>
              <a:cs typeface="B New Century Schlbk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Institute for College Access &amp; Success estimates that college graduates recently finished with an average of $25,250 in student-loan debt.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Average student-loan debt varies by state from a high of $31,048 to a low of $20,571.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Student-loan debt levels vary according to several factors including: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Differences in tuition costs and fees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Living expenses in the local area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Financial aid policies of colleges and universities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While investing in human capital usually pays off, it is smart to avoid accumulating high levels of student-loan debt.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2.7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546</Words>
  <Application>Microsoft Macintosh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Invest in Yourself</vt:lpstr>
      <vt:lpstr>Human Capital Production Report</vt:lpstr>
      <vt:lpstr>Human Capital Production Report</vt:lpstr>
      <vt:lpstr>Examples of Occupations and Human Capital</vt:lpstr>
      <vt:lpstr>Connecting Occupations and Human Capital</vt:lpstr>
      <vt:lpstr>Connecting Occupations and Wages</vt:lpstr>
      <vt:lpstr>Educational Attainment: Earnings and Unemployment Rate</vt:lpstr>
      <vt:lpstr>But Be Careful Out There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</dc:creator>
  <cp:lastModifiedBy>Michelle Eilers</cp:lastModifiedBy>
  <cp:revision>118</cp:revision>
  <dcterms:created xsi:type="dcterms:W3CDTF">2012-09-12T16:50:05Z</dcterms:created>
  <dcterms:modified xsi:type="dcterms:W3CDTF">2012-09-25T17:57:35Z</dcterms:modified>
</cp:coreProperties>
</file>